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4156" r:id="rId6"/>
  </p:sldMasterIdLst>
  <p:notesMasterIdLst>
    <p:notesMasterId r:id="rId32"/>
  </p:notesMasterIdLst>
  <p:handoutMasterIdLst>
    <p:handoutMasterId r:id="rId33"/>
  </p:handoutMasterIdLst>
  <p:sldIdLst>
    <p:sldId id="725" r:id="rId7"/>
    <p:sldId id="726" r:id="rId8"/>
    <p:sldId id="727" r:id="rId9"/>
    <p:sldId id="728" r:id="rId10"/>
    <p:sldId id="696" r:id="rId11"/>
    <p:sldId id="268" r:id="rId12"/>
    <p:sldId id="687" r:id="rId13"/>
    <p:sldId id="720" r:id="rId14"/>
    <p:sldId id="705" r:id="rId15"/>
    <p:sldId id="706" r:id="rId16"/>
    <p:sldId id="721" r:id="rId17"/>
    <p:sldId id="715" r:id="rId18"/>
    <p:sldId id="718" r:id="rId19"/>
    <p:sldId id="704" r:id="rId20"/>
    <p:sldId id="716" r:id="rId21"/>
    <p:sldId id="698" r:id="rId22"/>
    <p:sldId id="719" r:id="rId23"/>
    <p:sldId id="714" r:id="rId24"/>
    <p:sldId id="717" r:id="rId25"/>
    <p:sldId id="707" r:id="rId26"/>
    <p:sldId id="708" r:id="rId27"/>
    <p:sldId id="694" r:id="rId28"/>
    <p:sldId id="697" r:id="rId29"/>
    <p:sldId id="686" r:id="rId30"/>
    <p:sldId id="684" r:id="rId31"/>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kasa, Yuji" initials="MY" lastIdx="11" clrIdx="0">
    <p:extLst>
      <p:ext uri="{19B8F6BF-5375-455C-9EA6-DF929625EA0E}">
        <p15:presenceInfo xmlns:p15="http://schemas.microsoft.com/office/powerpoint/2012/main" userId="S-1-5-21-1292428093-113007714-839522115-84768" providerId="AD"/>
      </p:ext>
    </p:extLst>
  </p:cmAuthor>
  <p:cmAuthor id="2" name="Hasegawa, Kaoru" initials="HK" lastIdx="18" clrIdx="1">
    <p:extLst>
      <p:ext uri="{19B8F6BF-5375-455C-9EA6-DF929625EA0E}">
        <p15:presenceInfo xmlns:p15="http://schemas.microsoft.com/office/powerpoint/2012/main" userId="S-1-5-21-1085031214-73586283-839522115-621839" providerId="AD"/>
      </p:ext>
    </p:extLst>
  </p:cmAuthor>
  <p:cmAuthor id="3" name="Katsuji Sawaki" initials="KS" lastIdx="11" clrIdx="2">
    <p:extLst>
      <p:ext uri="{19B8F6BF-5375-455C-9EA6-DF929625EA0E}">
        <p15:presenceInfo xmlns:p15="http://schemas.microsoft.com/office/powerpoint/2012/main" userId="S-1-5-21-1235562443-883185111-695274123-106615" providerId="AD"/>
      </p:ext>
    </p:extLst>
  </p:cmAuthor>
  <p:cmAuthor id="4" name="Sano, Toshiharu (CLIN. OPS. JAPAN)" initials="ST(OJ" lastIdx="19" clrIdx="3">
    <p:extLst>
      <p:ext uri="{19B8F6BF-5375-455C-9EA6-DF929625EA0E}">
        <p15:presenceInfo xmlns:p15="http://schemas.microsoft.com/office/powerpoint/2012/main" userId="S::sanoth@merck.com::a396b670-ba30-43c1-a324-558d992b795a" providerId="AD"/>
      </p:ext>
    </p:extLst>
  </p:cmAuthor>
  <p:cmAuthor id="5" name="Tanaka, Kazunori /JP" initials="TK/" lastIdx="11" clrIdx="4">
    <p:extLst>
      <p:ext uri="{19B8F6BF-5375-455C-9EA6-DF929625EA0E}">
        <p15:presenceInfo xmlns:p15="http://schemas.microsoft.com/office/powerpoint/2012/main" userId="S::Kazunori.Tanaka@sanofi.com::3203f104-3e0e-43c3-af1a-d3cf8bb9a7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B7FF"/>
    <a:srgbClr val="FFE7FF"/>
    <a:srgbClr val="FFE5FF"/>
    <a:srgbClr val="FF3399"/>
    <a:srgbClr val="0000FF"/>
    <a:srgbClr val="FF7C80"/>
    <a:srgbClr val="0066FF"/>
    <a:srgbClr val="FF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81" autoAdjust="0"/>
    <p:restoredTop sz="94340" autoAdjust="0"/>
  </p:normalViewPr>
  <p:slideViewPr>
    <p:cSldViewPr>
      <p:cViewPr varScale="1">
        <p:scale>
          <a:sx n="77" d="100"/>
          <a:sy n="77" d="100"/>
        </p:scale>
        <p:origin x="170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220" y="-30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o, Toshiharu (CLIN. OPS. JAPAN)" userId="a396b670-ba30-43c1-a324-558d992b795a" providerId="ADAL" clId="{7C00212D-8084-4DB5-A078-F3005C58C064}"/>
    <pc:docChg chg="modSld">
      <pc:chgData name="Sano, Toshiharu (CLIN. OPS. JAPAN)" userId="a396b670-ba30-43c1-a324-558d992b795a" providerId="ADAL" clId="{7C00212D-8084-4DB5-A078-F3005C58C064}" dt="2020-10-28T05:27:22.035" v="108" actId="13926"/>
      <pc:docMkLst>
        <pc:docMk/>
      </pc:docMkLst>
      <pc:sldChg chg="modSp">
        <pc:chgData name="Sano, Toshiharu (CLIN. OPS. JAPAN)" userId="a396b670-ba30-43c1-a324-558d992b795a" providerId="ADAL" clId="{7C00212D-8084-4DB5-A078-F3005C58C064}" dt="2020-10-28T05:26:49.224" v="106" actId="13926"/>
        <pc:sldMkLst>
          <pc:docMk/>
          <pc:sldMk cId="2833012268" sldId="268"/>
        </pc:sldMkLst>
        <pc:spChg chg="mod">
          <ac:chgData name="Sano, Toshiharu (CLIN. OPS. JAPAN)" userId="a396b670-ba30-43c1-a324-558d992b795a" providerId="ADAL" clId="{7C00212D-8084-4DB5-A078-F3005C58C064}" dt="2020-10-28T05:26:49.224" v="106" actId="13926"/>
          <ac:spMkLst>
            <pc:docMk/>
            <pc:sldMk cId="2833012268" sldId="268"/>
            <ac:spMk id="37" creationId="{39A60104-DA9E-4AC2-B252-1B65F146CD81}"/>
          </ac:spMkLst>
        </pc:spChg>
      </pc:sldChg>
      <pc:sldChg chg="modSp">
        <pc:chgData name="Sano, Toshiharu (CLIN. OPS. JAPAN)" userId="a396b670-ba30-43c1-a324-558d992b795a" providerId="ADAL" clId="{7C00212D-8084-4DB5-A078-F3005C58C064}" dt="2020-10-28T05:26:44.730" v="105" actId="13926"/>
        <pc:sldMkLst>
          <pc:docMk/>
          <pc:sldMk cId="3720799195" sldId="696"/>
        </pc:sldMkLst>
        <pc:spChg chg="mod">
          <ac:chgData name="Sano, Toshiharu (CLIN. OPS. JAPAN)" userId="a396b670-ba30-43c1-a324-558d992b795a" providerId="ADAL" clId="{7C00212D-8084-4DB5-A078-F3005C58C064}" dt="2020-10-28T05:26:44.730" v="105" actId="13926"/>
          <ac:spMkLst>
            <pc:docMk/>
            <pc:sldMk cId="3720799195" sldId="696"/>
            <ac:spMk id="14" creationId="{44BAF0B4-0FA2-450D-ACAA-32166B1BBA95}"/>
          </ac:spMkLst>
        </pc:spChg>
      </pc:sldChg>
      <pc:sldChg chg="modSp">
        <pc:chgData name="Sano, Toshiharu (CLIN. OPS. JAPAN)" userId="a396b670-ba30-43c1-a324-558d992b795a" providerId="ADAL" clId="{7C00212D-8084-4DB5-A078-F3005C58C064}" dt="2020-10-28T05:26:17.830" v="103"/>
        <pc:sldMkLst>
          <pc:docMk/>
          <pc:sldMk cId="3375712423" sldId="698"/>
        </pc:sldMkLst>
        <pc:spChg chg="mod">
          <ac:chgData name="Sano, Toshiharu (CLIN. OPS. JAPAN)" userId="a396b670-ba30-43c1-a324-558d992b795a" providerId="ADAL" clId="{7C00212D-8084-4DB5-A078-F3005C58C064}" dt="2020-10-28T05:26:17.830" v="103"/>
          <ac:spMkLst>
            <pc:docMk/>
            <pc:sldMk cId="3375712423" sldId="698"/>
            <ac:spMk id="10" creationId="{9D6CF8F4-A86B-4078-AF09-4FCA638964C8}"/>
          </ac:spMkLst>
        </pc:spChg>
      </pc:sldChg>
      <pc:sldChg chg="modSp">
        <pc:chgData name="Sano, Toshiharu (CLIN. OPS. JAPAN)" userId="a396b670-ba30-43c1-a324-558d992b795a" providerId="ADAL" clId="{7C00212D-8084-4DB5-A078-F3005C58C064}" dt="2020-10-28T05:27:22.035" v="108" actId="13926"/>
        <pc:sldMkLst>
          <pc:docMk/>
          <pc:sldMk cId="994094040" sldId="715"/>
        </pc:sldMkLst>
        <pc:spChg chg="mod">
          <ac:chgData name="Sano, Toshiharu (CLIN. OPS. JAPAN)" userId="a396b670-ba30-43c1-a324-558d992b795a" providerId="ADAL" clId="{7C00212D-8084-4DB5-A078-F3005C58C064}" dt="2020-10-28T05:27:22.035" v="108" actId="13926"/>
          <ac:spMkLst>
            <pc:docMk/>
            <pc:sldMk cId="994094040" sldId="715"/>
            <ac:spMk id="10" creationId="{55479D11-8EAB-4E3C-AAB1-A4558E1A77FF}"/>
          </ac:spMkLst>
        </pc:spChg>
      </pc:sldChg>
      <pc:sldChg chg="modSp">
        <pc:chgData name="Sano, Toshiharu (CLIN. OPS. JAPAN)" userId="a396b670-ba30-43c1-a324-558d992b795a" providerId="ADAL" clId="{7C00212D-8084-4DB5-A078-F3005C58C064}" dt="2020-10-28T05:27:05.669" v="107" actId="13926"/>
        <pc:sldMkLst>
          <pc:docMk/>
          <pc:sldMk cId="3991206243" sldId="720"/>
        </pc:sldMkLst>
        <pc:spChg chg="mod">
          <ac:chgData name="Sano, Toshiharu (CLIN. OPS. JAPAN)" userId="a396b670-ba30-43c1-a324-558d992b795a" providerId="ADAL" clId="{7C00212D-8084-4DB5-A078-F3005C58C064}" dt="2020-10-28T05:27:05.669" v="107" actId="13926"/>
          <ac:spMkLst>
            <pc:docMk/>
            <pc:sldMk cId="3991206243" sldId="720"/>
            <ac:spMk id="3" creationId="{6F324B10-9688-43D4-85A7-9A2CB32A4130}"/>
          </ac:spMkLst>
        </pc:spChg>
      </pc:sldChg>
      <pc:sldChg chg="modSp">
        <pc:chgData name="Sano, Toshiharu (CLIN. OPS. JAPAN)" userId="a396b670-ba30-43c1-a324-558d992b795a" providerId="ADAL" clId="{7C00212D-8084-4DB5-A078-F3005C58C064}" dt="2020-10-28T05:26:35.563" v="104" actId="13926"/>
        <pc:sldMkLst>
          <pc:docMk/>
          <pc:sldMk cId="1112485202" sldId="727"/>
        </pc:sldMkLst>
        <pc:spChg chg="mod">
          <ac:chgData name="Sano, Toshiharu (CLIN. OPS. JAPAN)" userId="a396b670-ba30-43c1-a324-558d992b795a" providerId="ADAL" clId="{7C00212D-8084-4DB5-A078-F3005C58C064}" dt="2020-10-28T05:26:35.563" v="104" actId="13926"/>
          <ac:spMkLst>
            <pc:docMk/>
            <pc:sldMk cId="1112485202" sldId="727"/>
            <ac:spMk id="3" creationId="{682DB9AF-53AD-4640-9E72-85FE532D259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92C547-45EB-4FE5-A24C-5F8338DC93FF}" type="doc">
      <dgm:prSet loTypeId="urn:microsoft.com/office/officeart/2005/8/layout/cycle6" loCatId="relationship" qsTypeId="urn:microsoft.com/office/officeart/2005/8/quickstyle/simple5" qsCatId="simple" csTypeId="urn:microsoft.com/office/officeart/2005/8/colors/accent2_2" csCatId="accent2" phldr="1"/>
      <dgm:spPr/>
      <dgm:t>
        <a:bodyPr/>
        <a:lstStyle/>
        <a:p>
          <a:endParaRPr kumimoji="1" lang="ja-JP" altLang="en-US"/>
        </a:p>
      </dgm:t>
    </dgm:pt>
    <dgm:pt modelId="{15DF65B8-BE29-4C17-B669-1DF2C09169F1}">
      <dgm:prSet phldrT="[テキスト]"/>
      <dgm:spPr/>
      <dgm:t>
        <a:bodyPr/>
        <a:lstStyle/>
        <a:p>
          <a:r>
            <a:rPr kumimoji="1" lang="ja-JP" altLang="en-US" dirty="0"/>
            <a:t>育薬精神</a:t>
          </a:r>
        </a:p>
      </dgm:t>
    </dgm:pt>
    <dgm:pt modelId="{F60C282C-238D-414A-9219-A89BA9549869}" type="parTrans" cxnId="{DF1ACEFC-BCDC-4D66-A4EF-F185C65FA5B0}">
      <dgm:prSet/>
      <dgm:spPr/>
      <dgm:t>
        <a:bodyPr/>
        <a:lstStyle/>
        <a:p>
          <a:endParaRPr kumimoji="1" lang="ja-JP" altLang="en-US"/>
        </a:p>
      </dgm:t>
    </dgm:pt>
    <dgm:pt modelId="{6DD6D32C-F2E6-45DF-8901-1FD4B2B98EF5}" type="sibTrans" cxnId="{DF1ACEFC-BCDC-4D66-A4EF-F185C65FA5B0}">
      <dgm:prSet/>
      <dgm:spPr/>
      <dgm:t>
        <a:bodyPr/>
        <a:lstStyle/>
        <a:p>
          <a:endParaRPr kumimoji="1" lang="ja-JP" altLang="en-US"/>
        </a:p>
      </dgm:t>
    </dgm:pt>
    <dgm:pt modelId="{E02B9802-B03B-4769-81E4-D014C4A58D3E}">
      <dgm:prSet phldrT="[テキスト]"/>
      <dgm:spPr/>
      <dgm:t>
        <a:bodyPr/>
        <a:lstStyle/>
        <a:p>
          <a:r>
            <a:rPr kumimoji="1" lang="en-US" altLang="ja-JP" dirty="0"/>
            <a:t>CRA</a:t>
          </a:r>
          <a:r>
            <a:rPr kumimoji="1" lang="ja-JP" altLang="en-US" dirty="0"/>
            <a:t>としてのプロ意識</a:t>
          </a:r>
        </a:p>
      </dgm:t>
    </dgm:pt>
    <dgm:pt modelId="{49AE9186-389A-48BB-91E4-E62FC9B32A31}" type="parTrans" cxnId="{535C39AC-4CFE-4D9D-88D6-4C96370D33CA}">
      <dgm:prSet/>
      <dgm:spPr/>
      <dgm:t>
        <a:bodyPr/>
        <a:lstStyle/>
        <a:p>
          <a:endParaRPr kumimoji="1" lang="ja-JP" altLang="en-US"/>
        </a:p>
      </dgm:t>
    </dgm:pt>
    <dgm:pt modelId="{24999756-9A80-45DC-8AC0-CF4B5EAD3C95}" type="sibTrans" cxnId="{535C39AC-4CFE-4D9D-88D6-4C96370D33CA}">
      <dgm:prSet/>
      <dgm:spPr/>
      <dgm:t>
        <a:bodyPr/>
        <a:lstStyle/>
        <a:p>
          <a:endParaRPr kumimoji="1" lang="ja-JP" altLang="en-US"/>
        </a:p>
      </dgm:t>
    </dgm:pt>
    <dgm:pt modelId="{8735563D-7FF6-419E-B171-9BC359972788}">
      <dgm:prSet phldrT="[テキスト]"/>
      <dgm:spPr/>
      <dgm:t>
        <a:bodyPr/>
        <a:lstStyle/>
        <a:p>
          <a:r>
            <a:rPr kumimoji="1" lang="ja-JP" altLang="en-US" dirty="0"/>
            <a:t>想像力</a:t>
          </a:r>
        </a:p>
      </dgm:t>
    </dgm:pt>
    <dgm:pt modelId="{CBB1FFF7-8AC1-44B1-BB99-634B08CA2019}" type="parTrans" cxnId="{B6C28A11-42EF-4C28-90A9-74876756B7AB}">
      <dgm:prSet/>
      <dgm:spPr/>
      <dgm:t>
        <a:bodyPr/>
        <a:lstStyle/>
        <a:p>
          <a:endParaRPr kumimoji="1" lang="ja-JP" altLang="en-US"/>
        </a:p>
      </dgm:t>
    </dgm:pt>
    <dgm:pt modelId="{8F8D842B-0721-4DFF-B4C9-44E2D1C434D6}" type="sibTrans" cxnId="{B6C28A11-42EF-4C28-90A9-74876756B7AB}">
      <dgm:prSet/>
      <dgm:spPr/>
      <dgm:t>
        <a:bodyPr/>
        <a:lstStyle/>
        <a:p>
          <a:endParaRPr kumimoji="1" lang="ja-JP" altLang="en-US"/>
        </a:p>
      </dgm:t>
    </dgm:pt>
    <dgm:pt modelId="{0AB41F4B-FF61-4197-AB43-0FBCCBA72A46}">
      <dgm:prSet phldrT="[テキスト]"/>
      <dgm:spPr/>
      <dgm:t>
        <a:bodyPr/>
        <a:lstStyle/>
        <a:p>
          <a:r>
            <a:rPr kumimoji="1" lang="ja-JP" altLang="en-US" dirty="0"/>
            <a:t>主体性・当事者意識</a:t>
          </a:r>
        </a:p>
      </dgm:t>
    </dgm:pt>
    <dgm:pt modelId="{FA737A7F-AE3D-4EF6-A5E1-C2A213902B71}" type="parTrans" cxnId="{43494626-57D6-4BD3-AEEA-8BF3BCE3EA70}">
      <dgm:prSet/>
      <dgm:spPr/>
      <dgm:t>
        <a:bodyPr/>
        <a:lstStyle/>
        <a:p>
          <a:endParaRPr kumimoji="1" lang="ja-JP" altLang="en-US"/>
        </a:p>
      </dgm:t>
    </dgm:pt>
    <dgm:pt modelId="{03F9CB91-FB67-4846-8B00-8DF9F42866AC}" type="sibTrans" cxnId="{43494626-57D6-4BD3-AEEA-8BF3BCE3EA70}">
      <dgm:prSet/>
      <dgm:spPr/>
      <dgm:t>
        <a:bodyPr/>
        <a:lstStyle/>
        <a:p>
          <a:endParaRPr kumimoji="1" lang="ja-JP" altLang="en-US"/>
        </a:p>
      </dgm:t>
    </dgm:pt>
    <dgm:pt modelId="{FACEDBF4-FD7E-48F2-A32D-96E7FF2520AE}">
      <dgm:prSet phldrT="[テキスト]"/>
      <dgm:spPr/>
      <dgm:t>
        <a:bodyPr/>
        <a:lstStyle/>
        <a:p>
          <a:r>
            <a:rPr kumimoji="1" lang="ja-JP" altLang="en-US" dirty="0"/>
            <a:t>柔軟性</a:t>
          </a:r>
        </a:p>
      </dgm:t>
    </dgm:pt>
    <dgm:pt modelId="{D95F70C1-9DE2-4DAC-9D14-5579CFDC2E16}" type="parTrans" cxnId="{111F1FC0-FE76-4E4B-9E0A-D844EED8AE30}">
      <dgm:prSet/>
      <dgm:spPr/>
      <dgm:t>
        <a:bodyPr/>
        <a:lstStyle/>
        <a:p>
          <a:endParaRPr kumimoji="1" lang="ja-JP" altLang="en-US"/>
        </a:p>
      </dgm:t>
    </dgm:pt>
    <dgm:pt modelId="{657039F2-AE49-4F06-9A05-7D3F926C59FF}" type="sibTrans" cxnId="{111F1FC0-FE76-4E4B-9E0A-D844EED8AE30}">
      <dgm:prSet/>
      <dgm:spPr/>
      <dgm:t>
        <a:bodyPr/>
        <a:lstStyle/>
        <a:p>
          <a:endParaRPr kumimoji="1" lang="ja-JP" altLang="en-US"/>
        </a:p>
      </dgm:t>
    </dgm:pt>
    <dgm:pt modelId="{29465A81-814F-4B92-A550-930D12EC9DBF}">
      <dgm:prSet phldrT="[テキスト]"/>
      <dgm:spPr/>
      <dgm:t>
        <a:bodyPr/>
        <a:lstStyle/>
        <a:p>
          <a:r>
            <a:rPr kumimoji="1" lang="ja-JP" altLang="en-US" dirty="0"/>
            <a:t>思考力・</a:t>
          </a:r>
          <a:br>
            <a:rPr kumimoji="1" lang="en-US" altLang="ja-JP" dirty="0"/>
          </a:br>
          <a:r>
            <a:rPr kumimoji="1" lang="ja-JP" altLang="en-US" dirty="0"/>
            <a:t>判断力</a:t>
          </a:r>
        </a:p>
      </dgm:t>
    </dgm:pt>
    <dgm:pt modelId="{66ED5DFB-9877-432A-9C40-F8B57F269ABC}" type="parTrans" cxnId="{5B73310E-1B31-4A46-A951-AE16F065B104}">
      <dgm:prSet/>
      <dgm:spPr/>
      <dgm:t>
        <a:bodyPr/>
        <a:lstStyle/>
        <a:p>
          <a:endParaRPr kumimoji="1" lang="ja-JP" altLang="en-US"/>
        </a:p>
      </dgm:t>
    </dgm:pt>
    <dgm:pt modelId="{A114F56C-387B-4DA8-8711-58F63D9CE98F}" type="sibTrans" cxnId="{5B73310E-1B31-4A46-A951-AE16F065B104}">
      <dgm:prSet/>
      <dgm:spPr/>
      <dgm:t>
        <a:bodyPr/>
        <a:lstStyle/>
        <a:p>
          <a:endParaRPr kumimoji="1" lang="ja-JP" altLang="en-US"/>
        </a:p>
      </dgm:t>
    </dgm:pt>
    <dgm:pt modelId="{006446AC-2130-409C-A7F6-1AD189BF2034}" type="pres">
      <dgm:prSet presAssocID="{0392C547-45EB-4FE5-A24C-5F8338DC93FF}" presName="cycle" presStyleCnt="0">
        <dgm:presLayoutVars>
          <dgm:dir/>
          <dgm:resizeHandles val="exact"/>
        </dgm:presLayoutVars>
      </dgm:prSet>
      <dgm:spPr/>
    </dgm:pt>
    <dgm:pt modelId="{842B0BE5-C9D8-4409-B625-F4798DFEAAE6}" type="pres">
      <dgm:prSet presAssocID="{15DF65B8-BE29-4C17-B669-1DF2C09169F1}" presName="node" presStyleLbl="node1" presStyleIdx="0" presStyleCnt="6">
        <dgm:presLayoutVars>
          <dgm:bulletEnabled val="1"/>
        </dgm:presLayoutVars>
      </dgm:prSet>
      <dgm:spPr/>
    </dgm:pt>
    <dgm:pt modelId="{48B759E4-10A5-4398-A3F3-D6AC4911BF53}" type="pres">
      <dgm:prSet presAssocID="{15DF65B8-BE29-4C17-B669-1DF2C09169F1}" presName="spNode" presStyleCnt="0"/>
      <dgm:spPr/>
    </dgm:pt>
    <dgm:pt modelId="{C06356AD-F1A8-42F8-B0F6-38950578E2DE}" type="pres">
      <dgm:prSet presAssocID="{6DD6D32C-F2E6-45DF-8901-1FD4B2B98EF5}" presName="sibTrans" presStyleLbl="sibTrans1D1" presStyleIdx="0" presStyleCnt="6"/>
      <dgm:spPr/>
    </dgm:pt>
    <dgm:pt modelId="{D80825F3-4752-4592-B358-049FCC38D0A4}" type="pres">
      <dgm:prSet presAssocID="{E02B9802-B03B-4769-81E4-D014C4A58D3E}" presName="node" presStyleLbl="node1" presStyleIdx="1" presStyleCnt="6">
        <dgm:presLayoutVars>
          <dgm:bulletEnabled val="1"/>
        </dgm:presLayoutVars>
      </dgm:prSet>
      <dgm:spPr/>
    </dgm:pt>
    <dgm:pt modelId="{B811750B-5EC0-4ECA-A456-CD604B60D783}" type="pres">
      <dgm:prSet presAssocID="{E02B9802-B03B-4769-81E4-D014C4A58D3E}" presName="spNode" presStyleCnt="0"/>
      <dgm:spPr/>
    </dgm:pt>
    <dgm:pt modelId="{D731BDC3-A9AC-4A39-BFB2-6695B57DAC4C}" type="pres">
      <dgm:prSet presAssocID="{24999756-9A80-45DC-8AC0-CF4B5EAD3C95}" presName="sibTrans" presStyleLbl="sibTrans1D1" presStyleIdx="1" presStyleCnt="6"/>
      <dgm:spPr/>
    </dgm:pt>
    <dgm:pt modelId="{ADF416CC-D67F-4417-952E-66D6271ED7CF}" type="pres">
      <dgm:prSet presAssocID="{8735563D-7FF6-419E-B171-9BC359972788}" presName="node" presStyleLbl="node1" presStyleIdx="2" presStyleCnt="6">
        <dgm:presLayoutVars>
          <dgm:bulletEnabled val="1"/>
        </dgm:presLayoutVars>
      </dgm:prSet>
      <dgm:spPr/>
    </dgm:pt>
    <dgm:pt modelId="{09790FDC-2748-4C86-99AC-CDE39A69A518}" type="pres">
      <dgm:prSet presAssocID="{8735563D-7FF6-419E-B171-9BC359972788}" presName="spNode" presStyleCnt="0"/>
      <dgm:spPr/>
    </dgm:pt>
    <dgm:pt modelId="{0C2F5F24-31DD-4790-B22A-CEA9159B12DD}" type="pres">
      <dgm:prSet presAssocID="{8F8D842B-0721-4DFF-B4C9-44E2D1C434D6}" presName="sibTrans" presStyleLbl="sibTrans1D1" presStyleIdx="2" presStyleCnt="6"/>
      <dgm:spPr/>
    </dgm:pt>
    <dgm:pt modelId="{54E4E55E-9C10-4ED6-B487-9D475084EBF5}" type="pres">
      <dgm:prSet presAssocID="{0AB41F4B-FF61-4197-AB43-0FBCCBA72A46}" presName="node" presStyleLbl="node1" presStyleIdx="3" presStyleCnt="6">
        <dgm:presLayoutVars>
          <dgm:bulletEnabled val="1"/>
        </dgm:presLayoutVars>
      </dgm:prSet>
      <dgm:spPr/>
    </dgm:pt>
    <dgm:pt modelId="{FDD30265-F76A-4B44-989C-0F8FB41C1F39}" type="pres">
      <dgm:prSet presAssocID="{0AB41F4B-FF61-4197-AB43-0FBCCBA72A46}" presName="spNode" presStyleCnt="0"/>
      <dgm:spPr/>
    </dgm:pt>
    <dgm:pt modelId="{9865F3E4-753B-44D3-9BA0-0A773FA48D46}" type="pres">
      <dgm:prSet presAssocID="{03F9CB91-FB67-4846-8B00-8DF9F42866AC}" presName="sibTrans" presStyleLbl="sibTrans1D1" presStyleIdx="3" presStyleCnt="6"/>
      <dgm:spPr/>
    </dgm:pt>
    <dgm:pt modelId="{E4E0B64E-C275-4E16-BC41-CBBFAF29B62E}" type="pres">
      <dgm:prSet presAssocID="{29465A81-814F-4B92-A550-930D12EC9DBF}" presName="node" presStyleLbl="node1" presStyleIdx="4" presStyleCnt="6">
        <dgm:presLayoutVars>
          <dgm:bulletEnabled val="1"/>
        </dgm:presLayoutVars>
      </dgm:prSet>
      <dgm:spPr/>
    </dgm:pt>
    <dgm:pt modelId="{9B109A02-2038-40D8-9AC8-250AC6E7680E}" type="pres">
      <dgm:prSet presAssocID="{29465A81-814F-4B92-A550-930D12EC9DBF}" presName="spNode" presStyleCnt="0"/>
      <dgm:spPr/>
    </dgm:pt>
    <dgm:pt modelId="{A526CC40-B1CB-44E7-AF30-4AB5368CE3D2}" type="pres">
      <dgm:prSet presAssocID="{A114F56C-387B-4DA8-8711-58F63D9CE98F}" presName="sibTrans" presStyleLbl="sibTrans1D1" presStyleIdx="4" presStyleCnt="6"/>
      <dgm:spPr/>
    </dgm:pt>
    <dgm:pt modelId="{6047EAD1-DE3B-4801-BEEF-9B3E07907337}" type="pres">
      <dgm:prSet presAssocID="{FACEDBF4-FD7E-48F2-A32D-96E7FF2520AE}" presName="node" presStyleLbl="node1" presStyleIdx="5" presStyleCnt="6">
        <dgm:presLayoutVars>
          <dgm:bulletEnabled val="1"/>
        </dgm:presLayoutVars>
      </dgm:prSet>
      <dgm:spPr/>
    </dgm:pt>
    <dgm:pt modelId="{D2EE3D6C-F9CA-42EC-90BD-06A247A0B784}" type="pres">
      <dgm:prSet presAssocID="{FACEDBF4-FD7E-48F2-A32D-96E7FF2520AE}" presName="spNode" presStyleCnt="0"/>
      <dgm:spPr/>
    </dgm:pt>
    <dgm:pt modelId="{68DE9F12-5673-4E71-8E99-B0D3BEA00BE7}" type="pres">
      <dgm:prSet presAssocID="{657039F2-AE49-4F06-9A05-7D3F926C59FF}" presName="sibTrans" presStyleLbl="sibTrans1D1" presStyleIdx="5" presStyleCnt="6"/>
      <dgm:spPr/>
    </dgm:pt>
  </dgm:ptLst>
  <dgm:cxnLst>
    <dgm:cxn modelId="{715ECA0C-2EFB-47BA-8A72-6E994F0FDE32}" type="presOf" srcId="{657039F2-AE49-4F06-9A05-7D3F926C59FF}" destId="{68DE9F12-5673-4E71-8E99-B0D3BEA00BE7}" srcOrd="0" destOrd="0" presId="urn:microsoft.com/office/officeart/2005/8/layout/cycle6"/>
    <dgm:cxn modelId="{5B73310E-1B31-4A46-A951-AE16F065B104}" srcId="{0392C547-45EB-4FE5-A24C-5F8338DC93FF}" destId="{29465A81-814F-4B92-A550-930D12EC9DBF}" srcOrd="4" destOrd="0" parTransId="{66ED5DFB-9877-432A-9C40-F8B57F269ABC}" sibTransId="{A114F56C-387B-4DA8-8711-58F63D9CE98F}"/>
    <dgm:cxn modelId="{B6C28A11-42EF-4C28-90A9-74876756B7AB}" srcId="{0392C547-45EB-4FE5-A24C-5F8338DC93FF}" destId="{8735563D-7FF6-419E-B171-9BC359972788}" srcOrd="2" destOrd="0" parTransId="{CBB1FFF7-8AC1-44B1-BB99-634B08CA2019}" sibTransId="{8F8D842B-0721-4DFF-B4C9-44E2D1C434D6}"/>
    <dgm:cxn modelId="{14172E24-7136-441C-A773-D6A04DE3C0DD}" type="presOf" srcId="{0392C547-45EB-4FE5-A24C-5F8338DC93FF}" destId="{006446AC-2130-409C-A7F6-1AD189BF2034}" srcOrd="0" destOrd="0" presId="urn:microsoft.com/office/officeart/2005/8/layout/cycle6"/>
    <dgm:cxn modelId="{43494626-57D6-4BD3-AEEA-8BF3BCE3EA70}" srcId="{0392C547-45EB-4FE5-A24C-5F8338DC93FF}" destId="{0AB41F4B-FF61-4197-AB43-0FBCCBA72A46}" srcOrd="3" destOrd="0" parTransId="{FA737A7F-AE3D-4EF6-A5E1-C2A213902B71}" sibTransId="{03F9CB91-FB67-4846-8B00-8DF9F42866AC}"/>
    <dgm:cxn modelId="{8B678626-E106-4C08-944E-ED4C95C9EB00}" type="presOf" srcId="{15DF65B8-BE29-4C17-B669-1DF2C09169F1}" destId="{842B0BE5-C9D8-4409-B625-F4798DFEAAE6}" srcOrd="0" destOrd="0" presId="urn:microsoft.com/office/officeart/2005/8/layout/cycle6"/>
    <dgm:cxn modelId="{79DFA163-0EBD-4D50-84F5-CF2947BEC17E}" type="presOf" srcId="{8735563D-7FF6-419E-B171-9BC359972788}" destId="{ADF416CC-D67F-4417-952E-66D6271ED7CF}" srcOrd="0" destOrd="0" presId="urn:microsoft.com/office/officeart/2005/8/layout/cycle6"/>
    <dgm:cxn modelId="{67C71A51-FE96-4018-A30F-23C814CBF86D}" type="presOf" srcId="{A114F56C-387B-4DA8-8711-58F63D9CE98F}" destId="{A526CC40-B1CB-44E7-AF30-4AB5368CE3D2}" srcOrd="0" destOrd="0" presId="urn:microsoft.com/office/officeart/2005/8/layout/cycle6"/>
    <dgm:cxn modelId="{EF3D88A1-CFEE-4064-B944-4902DC8327A1}" type="presOf" srcId="{E02B9802-B03B-4769-81E4-D014C4A58D3E}" destId="{D80825F3-4752-4592-B358-049FCC38D0A4}" srcOrd="0" destOrd="0" presId="urn:microsoft.com/office/officeart/2005/8/layout/cycle6"/>
    <dgm:cxn modelId="{535C39AC-4CFE-4D9D-88D6-4C96370D33CA}" srcId="{0392C547-45EB-4FE5-A24C-5F8338DC93FF}" destId="{E02B9802-B03B-4769-81E4-D014C4A58D3E}" srcOrd="1" destOrd="0" parTransId="{49AE9186-389A-48BB-91E4-E62FC9B32A31}" sibTransId="{24999756-9A80-45DC-8AC0-CF4B5EAD3C95}"/>
    <dgm:cxn modelId="{111F1FC0-FE76-4E4B-9E0A-D844EED8AE30}" srcId="{0392C547-45EB-4FE5-A24C-5F8338DC93FF}" destId="{FACEDBF4-FD7E-48F2-A32D-96E7FF2520AE}" srcOrd="5" destOrd="0" parTransId="{D95F70C1-9DE2-4DAC-9D14-5579CFDC2E16}" sibTransId="{657039F2-AE49-4F06-9A05-7D3F926C59FF}"/>
    <dgm:cxn modelId="{789846E5-BEDE-48E9-BB41-7CFC6EC909F8}" type="presOf" srcId="{8F8D842B-0721-4DFF-B4C9-44E2D1C434D6}" destId="{0C2F5F24-31DD-4790-B22A-CEA9159B12DD}" srcOrd="0" destOrd="0" presId="urn:microsoft.com/office/officeart/2005/8/layout/cycle6"/>
    <dgm:cxn modelId="{806B5AE6-BFBD-4487-AA17-4A1BFD37E1A2}" type="presOf" srcId="{0AB41F4B-FF61-4197-AB43-0FBCCBA72A46}" destId="{54E4E55E-9C10-4ED6-B487-9D475084EBF5}" srcOrd="0" destOrd="0" presId="urn:microsoft.com/office/officeart/2005/8/layout/cycle6"/>
    <dgm:cxn modelId="{213A7AE8-8E72-49A9-923F-BDC661563023}" type="presOf" srcId="{24999756-9A80-45DC-8AC0-CF4B5EAD3C95}" destId="{D731BDC3-A9AC-4A39-BFB2-6695B57DAC4C}" srcOrd="0" destOrd="0" presId="urn:microsoft.com/office/officeart/2005/8/layout/cycle6"/>
    <dgm:cxn modelId="{E3C833F7-938A-4E20-925A-5B19ECBBA6B8}" type="presOf" srcId="{FACEDBF4-FD7E-48F2-A32D-96E7FF2520AE}" destId="{6047EAD1-DE3B-4801-BEEF-9B3E07907337}" srcOrd="0" destOrd="0" presId="urn:microsoft.com/office/officeart/2005/8/layout/cycle6"/>
    <dgm:cxn modelId="{D4BED1F9-631E-49B7-BB50-A86404551A94}" type="presOf" srcId="{03F9CB91-FB67-4846-8B00-8DF9F42866AC}" destId="{9865F3E4-753B-44D3-9BA0-0A773FA48D46}" srcOrd="0" destOrd="0" presId="urn:microsoft.com/office/officeart/2005/8/layout/cycle6"/>
    <dgm:cxn modelId="{3297E5FA-B65E-4F30-AB2B-415A113772B0}" type="presOf" srcId="{29465A81-814F-4B92-A550-930D12EC9DBF}" destId="{E4E0B64E-C275-4E16-BC41-CBBFAF29B62E}" srcOrd="0" destOrd="0" presId="urn:microsoft.com/office/officeart/2005/8/layout/cycle6"/>
    <dgm:cxn modelId="{E99E8FFB-9017-40F5-BFE8-7EA2A7BDFA49}" type="presOf" srcId="{6DD6D32C-F2E6-45DF-8901-1FD4B2B98EF5}" destId="{C06356AD-F1A8-42F8-B0F6-38950578E2DE}" srcOrd="0" destOrd="0" presId="urn:microsoft.com/office/officeart/2005/8/layout/cycle6"/>
    <dgm:cxn modelId="{DF1ACEFC-BCDC-4D66-A4EF-F185C65FA5B0}" srcId="{0392C547-45EB-4FE5-A24C-5F8338DC93FF}" destId="{15DF65B8-BE29-4C17-B669-1DF2C09169F1}" srcOrd="0" destOrd="0" parTransId="{F60C282C-238D-414A-9219-A89BA9549869}" sibTransId="{6DD6D32C-F2E6-45DF-8901-1FD4B2B98EF5}"/>
    <dgm:cxn modelId="{AEB28460-795D-42E9-8AF2-55919A88B8D2}" type="presParOf" srcId="{006446AC-2130-409C-A7F6-1AD189BF2034}" destId="{842B0BE5-C9D8-4409-B625-F4798DFEAAE6}" srcOrd="0" destOrd="0" presId="urn:microsoft.com/office/officeart/2005/8/layout/cycle6"/>
    <dgm:cxn modelId="{991A309A-BAB9-4694-94DF-A8D199C6502A}" type="presParOf" srcId="{006446AC-2130-409C-A7F6-1AD189BF2034}" destId="{48B759E4-10A5-4398-A3F3-D6AC4911BF53}" srcOrd="1" destOrd="0" presId="urn:microsoft.com/office/officeart/2005/8/layout/cycle6"/>
    <dgm:cxn modelId="{95A75192-9013-41C0-9709-63D03D6BEB5C}" type="presParOf" srcId="{006446AC-2130-409C-A7F6-1AD189BF2034}" destId="{C06356AD-F1A8-42F8-B0F6-38950578E2DE}" srcOrd="2" destOrd="0" presId="urn:microsoft.com/office/officeart/2005/8/layout/cycle6"/>
    <dgm:cxn modelId="{0E65435F-B1A9-4676-9792-590DBB0F4E06}" type="presParOf" srcId="{006446AC-2130-409C-A7F6-1AD189BF2034}" destId="{D80825F3-4752-4592-B358-049FCC38D0A4}" srcOrd="3" destOrd="0" presId="urn:microsoft.com/office/officeart/2005/8/layout/cycle6"/>
    <dgm:cxn modelId="{B08C9482-BFC1-49F7-B789-CC331749D914}" type="presParOf" srcId="{006446AC-2130-409C-A7F6-1AD189BF2034}" destId="{B811750B-5EC0-4ECA-A456-CD604B60D783}" srcOrd="4" destOrd="0" presId="urn:microsoft.com/office/officeart/2005/8/layout/cycle6"/>
    <dgm:cxn modelId="{1429ED19-D71B-407C-9BF0-14B558CAE04B}" type="presParOf" srcId="{006446AC-2130-409C-A7F6-1AD189BF2034}" destId="{D731BDC3-A9AC-4A39-BFB2-6695B57DAC4C}" srcOrd="5" destOrd="0" presId="urn:microsoft.com/office/officeart/2005/8/layout/cycle6"/>
    <dgm:cxn modelId="{EAA02A96-2290-41FE-927D-376638AA0941}" type="presParOf" srcId="{006446AC-2130-409C-A7F6-1AD189BF2034}" destId="{ADF416CC-D67F-4417-952E-66D6271ED7CF}" srcOrd="6" destOrd="0" presId="urn:microsoft.com/office/officeart/2005/8/layout/cycle6"/>
    <dgm:cxn modelId="{182F632C-B1D7-4DF2-BABF-9B609A9B2877}" type="presParOf" srcId="{006446AC-2130-409C-A7F6-1AD189BF2034}" destId="{09790FDC-2748-4C86-99AC-CDE39A69A518}" srcOrd="7" destOrd="0" presId="urn:microsoft.com/office/officeart/2005/8/layout/cycle6"/>
    <dgm:cxn modelId="{6203777E-A190-4973-8FFA-45E497CADC34}" type="presParOf" srcId="{006446AC-2130-409C-A7F6-1AD189BF2034}" destId="{0C2F5F24-31DD-4790-B22A-CEA9159B12DD}" srcOrd="8" destOrd="0" presId="urn:microsoft.com/office/officeart/2005/8/layout/cycle6"/>
    <dgm:cxn modelId="{A91097B2-CD12-47B9-9F75-36EED91EAC41}" type="presParOf" srcId="{006446AC-2130-409C-A7F6-1AD189BF2034}" destId="{54E4E55E-9C10-4ED6-B487-9D475084EBF5}" srcOrd="9" destOrd="0" presId="urn:microsoft.com/office/officeart/2005/8/layout/cycle6"/>
    <dgm:cxn modelId="{3E92CF8B-027B-48CF-8320-414246360E29}" type="presParOf" srcId="{006446AC-2130-409C-A7F6-1AD189BF2034}" destId="{FDD30265-F76A-4B44-989C-0F8FB41C1F39}" srcOrd="10" destOrd="0" presId="urn:microsoft.com/office/officeart/2005/8/layout/cycle6"/>
    <dgm:cxn modelId="{FBF28FA9-DD4A-4659-A943-25BD5CAFE39D}" type="presParOf" srcId="{006446AC-2130-409C-A7F6-1AD189BF2034}" destId="{9865F3E4-753B-44D3-9BA0-0A773FA48D46}" srcOrd="11" destOrd="0" presId="urn:microsoft.com/office/officeart/2005/8/layout/cycle6"/>
    <dgm:cxn modelId="{98219F74-91D8-4ABB-BC68-C4338F7BAD9C}" type="presParOf" srcId="{006446AC-2130-409C-A7F6-1AD189BF2034}" destId="{E4E0B64E-C275-4E16-BC41-CBBFAF29B62E}" srcOrd="12" destOrd="0" presId="urn:microsoft.com/office/officeart/2005/8/layout/cycle6"/>
    <dgm:cxn modelId="{9560EDB8-9A3E-4418-A620-81B9173B3C61}" type="presParOf" srcId="{006446AC-2130-409C-A7F6-1AD189BF2034}" destId="{9B109A02-2038-40D8-9AC8-250AC6E7680E}" srcOrd="13" destOrd="0" presId="urn:microsoft.com/office/officeart/2005/8/layout/cycle6"/>
    <dgm:cxn modelId="{DEA45ECA-71BF-4C17-90F3-CA44601376EF}" type="presParOf" srcId="{006446AC-2130-409C-A7F6-1AD189BF2034}" destId="{A526CC40-B1CB-44E7-AF30-4AB5368CE3D2}" srcOrd="14" destOrd="0" presId="urn:microsoft.com/office/officeart/2005/8/layout/cycle6"/>
    <dgm:cxn modelId="{377D9F67-B3F9-4B36-9BAB-D7E9CCEA0D28}" type="presParOf" srcId="{006446AC-2130-409C-A7F6-1AD189BF2034}" destId="{6047EAD1-DE3B-4801-BEEF-9B3E07907337}" srcOrd="15" destOrd="0" presId="urn:microsoft.com/office/officeart/2005/8/layout/cycle6"/>
    <dgm:cxn modelId="{AC2686D1-CFED-4753-9749-4A078EC337B3}" type="presParOf" srcId="{006446AC-2130-409C-A7F6-1AD189BF2034}" destId="{D2EE3D6C-F9CA-42EC-90BD-06A247A0B784}" srcOrd="16" destOrd="0" presId="urn:microsoft.com/office/officeart/2005/8/layout/cycle6"/>
    <dgm:cxn modelId="{B2DE3C3C-4DA3-4C4F-9243-31ABF28EED0D}" type="presParOf" srcId="{006446AC-2130-409C-A7F6-1AD189BF2034}" destId="{68DE9F12-5673-4E71-8E99-B0D3BEA00BE7}" srcOrd="17"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2B3C6EC-D576-46E8-8B61-25D9AECC56A1}"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kumimoji="1" lang="ja-JP" altLang="en-US"/>
        </a:p>
      </dgm:t>
    </dgm:pt>
    <dgm:pt modelId="{2604E179-883A-4414-A314-A534647C3CB0}">
      <dgm:prSet phldrT="[テキスト]"/>
      <dgm:spPr/>
      <dgm:t>
        <a:bodyPr/>
        <a:lstStyle/>
        <a:p>
          <a:r>
            <a:rPr kumimoji="1" lang="ja-JP" altLang="en-US" dirty="0"/>
            <a:t>育薬精神</a:t>
          </a:r>
        </a:p>
      </dgm:t>
    </dgm:pt>
    <dgm:pt modelId="{126B208F-46A0-4703-B9A5-E5AC683BC4E0}" type="parTrans" cxnId="{DF6C9F39-427E-4062-BB37-8BBC856BACA2}">
      <dgm:prSet/>
      <dgm:spPr/>
      <dgm:t>
        <a:bodyPr/>
        <a:lstStyle/>
        <a:p>
          <a:endParaRPr kumimoji="1" lang="ja-JP" altLang="en-US"/>
        </a:p>
      </dgm:t>
    </dgm:pt>
    <dgm:pt modelId="{BC99C595-4414-4F8D-950C-37497ABC3AD2}" type="sibTrans" cxnId="{DF6C9F39-427E-4062-BB37-8BBC856BACA2}">
      <dgm:prSet/>
      <dgm:spPr/>
      <dgm:t>
        <a:bodyPr/>
        <a:lstStyle/>
        <a:p>
          <a:endParaRPr kumimoji="1" lang="ja-JP" altLang="en-US"/>
        </a:p>
      </dgm:t>
    </dgm:pt>
    <dgm:pt modelId="{88DF9CF0-0382-4F6A-9D20-CD87C9524042}">
      <dgm:prSet phldrT="[テキスト]" phldr="1"/>
      <dgm:spPr/>
      <dgm:t>
        <a:bodyPr/>
        <a:lstStyle/>
        <a:p>
          <a:endParaRPr kumimoji="1" lang="ja-JP" altLang="en-US" dirty="0"/>
        </a:p>
      </dgm:t>
    </dgm:pt>
    <dgm:pt modelId="{0FC5D3DA-6755-485A-878C-B22F6A227AA2}" type="parTrans" cxnId="{0EB8E978-6362-443C-AB43-FCFAF942426F}">
      <dgm:prSet/>
      <dgm:spPr/>
      <dgm:t>
        <a:bodyPr/>
        <a:lstStyle/>
        <a:p>
          <a:endParaRPr kumimoji="1" lang="ja-JP" altLang="en-US"/>
        </a:p>
      </dgm:t>
    </dgm:pt>
    <dgm:pt modelId="{679DDCAB-6966-4E31-97C0-CEBCD0189EB8}" type="sibTrans" cxnId="{0EB8E978-6362-443C-AB43-FCFAF942426F}">
      <dgm:prSet/>
      <dgm:spPr/>
      <dgm:t>
        <a:bodyPr/>
        <a:lstStyle/>
        <a:p>
          <a:endParaRPr kumimoji="1" lang="ja-JP" altLang="en-US"/>
        </a:p>
      </dgm:t>
    </dgm:pt>
    <dgm:pt modelId="{7FB13796-666C-4501-9F88-4C0FCCB50BEF}">
      <dgm:prSet phldrT="[テキスト]"/>
      <dgm:spPr/>
      <dgm:t>
        <a:bodyPr/>
        <a:lstStyle/>
        <a:p>
          <a:r>
            <a:rPr kumimoji="1" lang="en-US" altLang="ja-JP" dirty="0"/>
            <a:t>CRA</a:t>
          </a:r>
          <a:r>
            <a:rPr kumimoji="1" lang="ja-JP" altLang="en-US" dirty="0"/>
            <a:t>としての</a:t>
          </a:r>
          <a:br>
            <a:rPr kumimoji="1" lang="en-US" altLang="ja-JP" dirty="0"/>
          </a:br>
          <a:r>
            <a:rPr kumimoji="1" lang="ja-JP" altLang="en-US" dirty="0"/>
            <a:t>プロ意識</a:t>
          </a:r>
        </a:p>
      </dgm:t>
    </dgm:pt>
    <dgm:pt modelId="{C128148F-0405-4093-8EF4-941106E094CA}" type="parTrans" cxnId="{47ACB67F-E0E6-43F1-A419-E85B694CA04C}">
      <dgm:prSet/>
      <dgm:spPr/>
      <dgm:t>
        <a:bodyPr/>
        <a:lstStyle/>
        <a:p>
          <a:endParaRPr kumimoji="1" lang="ja-JP" altLang="en-US"/>
        </a:p>
      </dgm:t>
    </dgm:pt>
    <dgm:pt modelId="{B89F4D3D-4355-4142-A93F-7126A314CAF3}" type="sibTrans" cxnId="{47ACB67F-E0E6-43F1-A419-E85B694CA04C}">
      <dgm:prSet/>
      <dgm:spPr/>
      <dgm:t>
        <a:bodyPr/>
        <a:lstStyle/>
        <a:p>
          <a:endParaRPr kumimoji="1" lang="ja-JP" altLang="en-US"/>
        </a:p>
      </dgm:t>
    </dgm:pt>
    <dgm:pt modelId="{0E95DA1E-8748-4FE1-AE44-487A3B7553D0}">
      <dgm:prSet phldrT="[テキスト]" phldr="1"/>
      <dgm:spPr/>
      <dgm:t>
        <a:bodyPr/>
        <a:lstStyle/>
        <a:p>
          <a:endParaRPr kumimoji="1" lang="ja-JP" altLang="en-US" dirty="0"/>
        </a:p>
      </dgm:t>
    </dgm:pt>
    <dgm:pt modelId="{48BB2156-597B-4342-ACD0-FA4DE3BF1C04}" type="parTrans" cxnId="{8D5A1221-3923-4431-BB89-5E7CDAECDAFB}">
      <dgm:prSet/>
      <dgm:spPr/>
      <dgm:t>
        <a:bodyPr/>
        <a:lstStyle/>
        <a:p>
          <a:endParaRPr kumimoji="1" lang="ja-JP" altLang="en-US"/>
        </a:p>
      </dgm:t>
    </dgm:pt>
    <dgm:pt modelId="{B2BCB2A3-1589-4FCA-8BE1-9FA73D7DAFA4}" type="sibTrans" cxnId="{8D5A1221-3923-4431-BB89-5E7CDAECDAFB}">
      <dgm:prSet/>
      <dgm:spPr/>
      <dgm:t>
        <a:bodyPr/>
        <a:lstStyle/>
        <a:p>
          <a:endParaRPr kumimoji="1" lang="ja-JP" altLang="en-US"/>
        </a:p>
      </dgm:t>
    </dgm:pt>
    <dgm:pt modelId="{A58C8193-4A99-4A13-AA28-55A201298730}">
      <dgm:prSet phldrT="[テキスト]"/>
      <dgm:spPr/>
      <dgm:t>
        <a:bodyPr/>
        <a:lstStyle/>
        <a:p>
          <a:r>
            <a:rPr kumimoji="1" lang="ja-JP" altLang="en-US" dirty="0"/>
            <a:t>想像力</a:t>
          </a:r>
        </a:p>
      </dgm:t>
    </dgm:pt>
    <dgm:pt modelId="{D708974F-9488-426A-B361-869883A82367}" type="parTrans" cxnId="{101E9B3F-3D64-4BD0-935F-0C6AC141AF15}">
      <dgm:prSet/>
      <dgm:spPr/>
      <dgm:t>
        <a:bodyPr/>
        <a:lstStyle/>
        <a:p>
          <a:endParaRPr kumimoji="1" lang="ja-JP" altLang="en-US"/>
        </a:p>
      </dgm:t>
    </dgm:pt>
    <dgm:pt modelId="{636425FD-3D36-4F98-A9D7-94BAD5B1BF56}" type="sibTrans" cxnId="{101E9B3F-3D64-4BD0-935F-0C6AC141AF15}">
      <dgm:prSet/>
      <dgm:spPr/>
      <dgm:t>
        <a:bodyPr/>
        <a:lstStyle/>
        <a:p>
          <a:endParaRPr kumimoji="1" lang="ja-JP" altLang="en-US"/>
        </a:p>
      </dgm:t>
    </dgm:pt>
    <dgm:pt modelId="{836FBB87-2C18-44BF-AEA7-981D111BBC64}">
      <dgm:prSet phldrT="[テキスト]" phldr="1"/>
      <dgm:spPr/>
      <dgm:t>
        <a:bodyPr/>
        <a:lstStyle/>
        <a:p>
          <a:endParaRPr kumimoji="1" lang="ja-JP" altLang="en-US" dirty="0"/>
        </a:p>
      </dgm:t>
    </dgm:pt>
    <dgm:pt modelId="{938FFCA3-288A-42CE-9618-8ADB32812CD5}" type="parTrans" cxnId="{D0780D34-E8A2-440B-ABC5-12342F120A3E}">
      <dgm:prSet/>
      <dgm:spPr/>
      <dgm:t>
        <a:bodyPr/>
        <a:lstStyle/>
        <a:p>
          <a:endParaRPr kumimoji="1" lang="ja-JP" altLang="en-US"/>
        </a:p>
      </dgm:t>
    </dgm:pt>
    <dgm:pt modelId="{0B2A75EC-DAFD-4556-A630-42DB2B9F5B64}" type="sibTrans" cxnId="{D0780D34-E8A2-440B-ABC5-12342F120A3E}">
      <dgm:prSet/>
      <dgm:spPr/>
      <dgm:t>
        <a:bodyPr/>
        <a:lstStyle/>
        <a:p>
          <a:endParaRPr kumimoji="1" lang="ja-JP" altLang="en-US"/>
        </a:p>
      </dgm:t>
    </dgm:pt>
    <dgm:pt modelId="{4E1E637B-5140-45F0-9186-315C9049E39A}">
      <dgm:prSet phldrT="[テキスト]"/>
      <dgm:spPr/>
      <dgm:t>
        <a:bodyPr/>
        <a:lstStyle/>
        <a:p>
          <a:r>
            <a:rPr kumimoji="1" lang="ja-JP" altLang="en-US" dirty="0"/>
            <a:t>主体性・</a:t>
          </a:r>
          <a:br>
            <a:rPr kumimoji="1" lang="en-US" altLang="ja-JP" dirty="0"/>
          </a:br>
          <a:r>
            <a:rPr kumimoji="1" lang="ja-JP" altLang="en-US" dirty="0"/>
            <a:t>当事者意識</a:t>
          </a:r>
        </a:p>
      </dgm:t>
    </dgm:pt>
    <dgm:pt modelId="{0A77BDFB-082A-4A85-94EA-554552FBE952}" type="parTrans" cxnId="{80B98443-50DA-4FEA-8BC7-3859AAC5AADA}">
      <dgm:prSet/>
      <dgm:spPr/>
      <dgm:t>
        <a:bodyPr/>
        <a:lstStyle/>
        <a:p>
          <a:endParaRPr kumimoji="1" lang="ja-JP" altLang="en-US"/>
        </a:p>
      </dgm:t>
    </dgm:pt>
    <dgm:pt modelId="{E6F3327E-2B77-491D-B236-C49C728BC323}" type="sibTrans" cxnId="{80B98443-50DA-4FEA-8BC7-3859AAC5AADA}">
      <dgm:prSet/>
      <dgm:spPr/>
      <dgm:t>
        <a:bodyPr/>
        <a:lstStyle/>
        <a:p>
          <a:endParaRPr kumimoji="1" lang="ja-JP" altLang="en-US"/>
        </a:p>
      </dgm:t>
    </dgm:pt>
    <dgm:pt modelId="{4355FCD7-6CC4-4842-B873-CCDEE3302E54}">
      <dgm:prSet phldrT="[テキスト]"/>
      <dgm:spPr/>
      <dgm:t>
        <a:bodyPr/>
        <a:lstStyle/>
        <a:p>
          <a:endParaRPr kumimoji="1" lang="ja-JP" altLang="en-US" dirty="0"/>
        </a:p>
      </dgm:t>
    </dgm:pt>
    <dgm:pt modelId="{F2B5E298-8927-47D2-BF86-3FD6B77C2C76}" type="parTrans" cxnId="{3D5553B5-BA34-4353-BEBB-CD449DA8CAF2}">
      <dgm:prSet/>
      <dgm:spPr/>
      <dgm:t>
        <a:bodyPr/>
        <a:lstStyle/>
        <a:p>
          <a:endParaRPr kumimoji="1" lang="ja-JP" altLang="en-US"/>
        </a:p>
      </dgm:t>
    </dgm:pt>
    <dgm:pt modelId="{5B9FBA45-EFB4-4546-811C-8933036CD1FA}" type="sibTrans" cxnId="{3D5553B5-BA34-4353-BEBB-CD449DA8CAF2}">
      <dgm:prSet/>
      <dgm:spPr/>
      <dgm:t>
        <a:bodyPr/>
        <a:lstStyle/>
        <a:p>
          <a:endParaRPr kumimoji="1" lang="ja-JP" altLang="en-US"/>
        </a:p>
      </dgm:t>
    </dgm:pt>
    <dgm:pt modelId="{1DBDDBFD-C07C-42CD-B345-97B9DD005D8C}">
      <dgm:prSet phldrT="[テキスト]"/>
      <dgm:spPr/>
      <dgm:t>
        <a:bodyPr/>
        <a:lstStyle/>
        <a:p>
          <a:r>
            <a:rPr kumimoji="1" lang="ja-JP" altLang="en-US" dirty="0"/>
            <a:t>思考力・</a:t>
          </a:r>
          <a:br>
            <a:rPr kumimoji="1" lang="en-US" altLang="ja-JP" dirty="0"/>
          </a:br>
          <a:r>
            <a:rPr kumimoji="1" lang="ja-JP" altLang="en-US" dirty="0"/>
            <a:t>判断力</a:t>
          </a:r>
        </a:p>
      </dgm:t>
    </dgm:pt>
    <dgm:pt modelId="{467FCCD6-EA97-4A1E-BBEF-0ADA6DE480E4}" type="parTrans" cxnId="{95F602E2-DF67-41E4-A876-CF5512131EFD}">
      <dgm:prSet/>
      <dgm:spPr/>
      <dgm:t>
        <a:bodyPr/>
        <a:lstStyle/>
        <a:p>
          <a:endParaRPr kumimoji="1" lang="ja-JP" altLang="en-US"/>
        </a:p>
      </dgm:t>
    </dgm:pt>
    <dgm:pt modelId="{50F309D2-41D9-481E-B06C-1EE9D659CE73}" type="sibTrans" cxnId="{95F602E2-DF67-41E4-A876-CF5512131EFD}">
      <dgm:prSet/>
      <dgm:spPr/>
      <dgm:t>
        <a:bodyPr/>
        <a:lstStyle/>
        <a:p>
          <a:endParaRPr kumimoji="1" lang="ja-JP" altLang="en-US"/>
        </a:p>
      </dgm:t>
    </dgm:pt>
    <dgm:pt modelId="{05AC085A-E640-40E2-B5BB-BB8D8572C37B}">
      <dgm:prSet phldrT="[テキスト]"/>
      <dgm:spPr/>
      <dgm:t>
        <a:bodyPr/>
        <a:lstStyle/>
        <a:p>
          <a:endParaRPr kumimoji="1" lang="ja-JP" altLang="en-US" dirty="0"/>
        </a:p>
      </dgm:t>
    </dgm:pt>
    <dgm:pt modelId="{A5D589DA-8979-4A5A-B69C-255B006561D4}" type="parTrans" cxnId="{5DE0299B-0A60-4B48-AF55-810284DC9827}">
      <dgm:prSet/>
      <dgm:spPr/>
      <dgm:t>
        <a:bodyPr/>
        <a:lstStyle/>
        <a:p>
          <a:endParaRPr kumimoji="1" lang="ja-JP" altLang="en-US"/>
        </a:p>
      </dgm:t>
    </dgm:pt>
    <dgm:pt modelId="{61EF2DDE-B193-4362-82A1-133DDBA79C8F}" type="sibTrans" cxnId="{5DE0299B-0A60-4B48-AF55-810284DC9827}">
      <dgm:prSet/>
      <dgm:spPr/>
      <dgm:t>
        <a:bodyPr/>
        <a:lstStyle/>
        <a:p>
          <a:endParaRPr kumimoji="1" lang="ja-JP" altLang="en-US"/>
        </a:p>
      </dgm:t>
    </dgm:pt>
    <dgm:pt modelId="{B5C81AA1-D031-4104-AD49-ADA3258F8BBE}">
      <dgm:prSet phldrT="[テキスト]" phldr="1"/>
      <dgm:spPr/>
      <dgm:t>
        <a:bodyPr/>
        <a:lstStyle/>
        <a:p>
          <a:endParaRPr kumimoji="1" lang="ja-JP" altLang="en-US" dirty="0"/>
        </a:p>
      </dgm:t>
    </dgm:pt>
    <dgm:pt modelId="{475F0DEE-E02C-4497-BFF1-9175D1B32817}" type="parTrans" cxnId="{26C905F0-7362-4524-83ED-CD6C6D4C5AA9}">
      <dgm:prSet/>
      <dgm:spPr/>
      <dgm:t>
        <a:bodyPr/>
        <a:lstStyle/>
        <a:p>
          <a:endParaRPr kumimoji="1" lang="ja-JP" altLang="en-US"/>
        </a:p>
      </dgm:t>
    </dgm:pt>
    <dgm:pt modelId="{7ACBA190-55C4-4448-8672-B227CE040059}" type="sibTrans" cxnId="{26C905F0-7362-4524-83ED-CD6C6D4C5AA9}">
      <dgm:prSet/>
      <dgm:spPr/>
      <dgm:t>
        <a:bodyPr/>
        <a:lstStyle/>
        <a:p>
          <a:endParaRPr kumimoji="1" lang="ja-JP" altLang="en-US"/>
        </a:p>
      </dgm:t>
    </dgm:pt>
    <dgm:pt modelId="{162255C8-7170-4C3E-96ED-59BCDFE94FBD}">
      <dgm:prSet phldrT="[テキスト]"/>
      <dgm:spPr/>
      <dgm:t>
        <a:bodyPr/>
        <a:lstStyle/>
        <a:p>
          <a:r>
            <a:rPr kumimoji="1" lang="ja-JP" altLang="en-US" dirty="0"/>
            <a:t>柔軟性</a:t>
          </a:r>
        </a:p>
      </dgm:t>
    </dgm:pt>
    <dgm:pt modelId="{E296C6B9-B0E0-42D7-BC5C-5ED62064D023}" type="parTrans" cxnId="{9708E3B3-665A-472F-B3B7-8BF2834B2E7E}">
      <dgm:prSet/>
      <dgm:spPr/>
      <dgm:t>
        <a:bodyPr/>
        <a:lstStyle/>
        <a:p>
          <a:endParaRPr kumimoji="1" lang="ja-JP" altLang="en-US"/>
        </a:p>
      </dgm:t>
    </dgm:pt>
    <dgm:pt modelId="{EB09D26D-B7E4-45D9-997D-572A081B31C0}" type="sibTrans" cxnId="{9708E3B3-665A-472F-B3B7-8BF2834B2E7E}">
      <dgm:prSet/>
      <dgm:spPr/>
      <dgm:t>
        <a:bodyPr/>
        <a:lstStyle/>
        <a:p>
          <a:endParaRPr kumimoji="1" lang="ja-JP" altLang="en-US"/>
        </a:p>
      </dgm:t>
    </dgm:pt>
    <dgm:pt modelId="{7AD63FAC-D1D3-4D46-B894-1477D8187327}">
      <dgm:prSet phldrT="[テキスト]"/>
      <dgm:spPr/>
      <dgm:t>
        <a:bodyPr/>
        <a:lstStyle/>
        <a:p>
          <a:endParaRPr kumimoji="1" lang="ja-JP" altLang="en-US" dirty="0"/>
        </a:p>
      </dgm:t>
    </dgm:pt>
    <dgm:pt modelId="{EC6A5939-2757-4DBE-831F-63DD5376EDB1}" type="parTrans" cxnId="{00BC3DD8-1913-4593-99BA-874AC74DB91D}">
      <dgm:prSet/>
      <dgm:spPr/>
      <dgm:t>
        <a:bodyPr/>
        <a:lstStyle/>
        <a:p>
          <a:endParaRPr kumimoji="1" lang="ja-JP" altLang="en-US"/>
        </a:p>
      </dgm:t>
    </dgm:pt>
    <dgm:pt modelId="{FF81C779-B3AD-427F-865B-43E68E0145CC}" type="sibTrans" cxnId="{00BC3DD8-1913-4593-99BA-874AC74DB91D}">
      <dgm:prSet/>
      <dgm:spPr/>
      <dgm:t>
        <a:bodyPr/>
        <a:lstStyle/>
        <a:p>
          <a:endParaRPr kumimoji="1" lang="ja-JP" altLang="en-US"/>
        </a:p>
      </dgm:t>
    </dgm:pt>
    <dgm:pt modelId="{82BD0AF7-5E6B-44C3-9612-ADD01640D412}" type="pres">
      <dgm:prSet presAssocID="{52B3C6EC-D576-46E8-8B61-25D9AECC56A1}" presName="Name0" presStyleCnt="0">
        <dgm:presLayoutVars>
          <dgm:dir/>
          <dgm:animLvl val="lvl"/>
          <dgm:resizeHandles val="exact"/>
        </dgm:presLayoutVars>
      </dgm:prSet>
      <dgm:spPr/>
    </dgm:pt>
    <dgm:pt modelId="{70186C94-4721-4B6D-AFD5-FCCFA5BBF8C7}" type="pres">
      <dgm:prSet presAssocID="{2604E179-883A-4414-A314-A534647C3CB0}" presName="linNode" presStyleCnt="0"/>
      <dgm:spPr/>
    </dgm:pt>
    <dgm:pt modelId="{C48130DB-0C01-4395-A3B1-F4261699B2CC}" type="pres">
      <dgm:prSet presAssocID="{2604E179-883A-4414-A314-A534647C3CB0}" presName="parentText" presStyleLbl="node1" presStyleIdx="0" presStyleCnt="6" custScaleX="68651" custLinFactNeighborX="-446">
        <dgm:presLayoutVars>
          <dgm:chMax val="1"/>
          <dgm:bulletEnabled val="1"/>
        </dgm:presLayoutVars>
      </dgm:prSet>
      <dgm:spPr/>
    </dgm:pt>
    <dgm:pt modelId="{F97AAC91-EAAC-4744-B230-7C6A1CAFDADF}" type="pres">
      <dgm:prSet presAssocID="{2604E179-883A-4414-A314-A534647C3CB0}" presName="descendantText" presStyleLbl="alignAccFollowNode1" presStyleIdx="0" presStyleCnt="6">
        <dgm:presLayoutVars>
          <dgm:bulletEnabled val="1"/>
        </dgm:presLayoutVars>
      </dgm:prSet>
      <dgm:spPr/>
    </dgm:pt>
    <dgm:pt modelId="{D6849976-B7CF-4AAB-A40E-B6656DB15C8F}" type="pres">
      <dgm:prSet presAssocID="{BC99C595-4414-4F8D-950C-37497ABC3AD2}" presName="sp" presStyleCnt="0"/>
      <dgm:spPr/>
    </dgm:pt>
    <dgm:pt modelId="{F9BD2CCB-D24D-483A-959D-D053450ACB23}" type="pres">
      <dgm:prSet presAssocID="{7FB13796-666C-4501-9F88-4C0FCCB50BEF}" presName="linNode" presStyleCnt="0"/>
      <dgm:spPr/>
    </dgm:pt>
    <dgm:pt modelId="{D09102D7-E93D-4D3D-8DFF-6E0C8A2C8296}" type="pres">
      <dgm:prSet presAssocID="{7FB13796-666C-4501-9F88-4C0FCCB50BEF}" presName="parentText" presStyleLbl="node1" presStyleIdx="1" presStyleCnt="6" custScaleX="68651">
        <dgm:presLayoutVars>
          <dgm:chMax val="1"/>
          <dgm:bulletEnabled val="1"/>
        </dgm:presLayoutVars>
      </dgm:prSet>
      <dgm:spPr/>
    </dgm:pt>
    <dgm:pt modelId="{5FDCB558-4664-46A4-A08B-2F4390B00935}" type="pres">
      <dgm:prSet presAssocID="{7FB13796-666C-4501-9F88-4C0FCCB50BEF}" presName="descendantText" presStyleLbl="alignAccFollowNode1" presStyleIdx="1" presStyleCnt="6">
        <dgm:presLayoutVars>
          <dgm:bulletEnabled val="1"/>
        </dgm:presLayoutVars>
      </dgm:prSet>
      <dgm:spPr/>
    </dgm:pt>
    <dgm:pt modelId="{A454F143-06B5-421F-865F-4ADE0F402E2D}" type="pres">
      <dgm:prSet presAssocID="{B89F4D3D-4355-4142-A93F-7126A314CAF3}" presName="sp" presStyleCnt="0"/>
      <dgm:spPr/>
    </dgm:pt>
    <dgm:pt modelId="{5D87CA9A-69F6-434A-B956-0B14AE67DE99}" type="pres">
      <dgm:prSet presAssocID="{A58C8193-4A99-4A13-AA28-55A201298730}" presName="linNode" presStyleCnt="0"/>
      <dgm:spPr/>
    </dgm:pt>
    <dgm:pt modelId="{E07C42A4-9D65-41DF-B4B3-2E5E79A72CBB}" type="pres">
      <dgm:prSet presAssocID="{A58C8193-4A99-4A13-AA28-55A201298730}" presName="parentText" presStyleLbl="node1" presStyleIdx="2" presStyleCnt="6" custScaleX="68651">
        <dgm:presLayoutVars>
          <dgm:chMax val="1"/>
          <dgm:bulletEnabled val="1"/>
        </dgm:presLayoutVars>
      </dgm:prSet>
      <dgm:spPr/>
    </dgm:pt>
    <dgm:pt modelId="{B2AEC8A0-4D21-49EC-919E-B84D4988D757}" type="pres">
      <dgm:prSet presAssocID="{A58C8193-4A99-4A13-AA28-55A201298730}" presName="descendantText" presStyleLbl="alignAccFollowNode1" presStyleIdx="2" presStyleCnt="6" custLinFactNeighborX="794" custLinFactNeighborY="-32">
        <dgm:presLayoutVars>
          <dgm:bulletEnabled val="1"/>
        </dgm:presLayoutVars>
      </dgm:prSet>
      <dgm:spPr/>
    </dgm:pt>
    <dgm:pt modelId="{5EC762D4-AA2D-40E3-8B21-03D7E11231AA}" type="pres">
      <dgm:prSet presAssocID="{636425FD-3D36-4F98-A9D7-94BAD5B1BF56}" presName="sp" presStyleCnt="0"/>
      <dgm:spPr/>
    </dgm:pt>
    <dgm:pt modelId="{06E9F580-C568-4EB9-B00F-4F5C174A61C8}" type="pres">
      <dgm:prSet presAssocID="{4E1E637B-5140-45F0-9186-315C9049E39A}" presName="linNode" presStyleCnt="0"/>
      <dgm:spPr/>
    </dgm:pt>
    <dgm:pt modelId="{6F1E39CE-F2AC-4BAB-B9ED-15E94504DF28}" type="pres">
      <dgm:prSet presAssocID="{4E1E637B-5140-45F0-9186-315C9049E39A}" presName="parentText" presStyleLbl="node1" presStyleIdx="3" presStyleCnt="6" custScaleX="68651">
        <dgm:presLayoutVars>
          <dgm:chMax val="1"/>
          <dgm:bulletEnabled val="1"/>
        </dgm:presLayoutVars>
      </dgm:prSet>
      <dgm:spPr/>
    </dgm:pt>
    <dgm:pt modelId="{5A8649C6-CC79-4ED2-9F37-72C0DE14FBB6}" type="pres">
      <dgm:prSet presAssocID="{4E1E637B-5140-45F0-9186-315C9049E39A}" presName="descendantText" presStyleLbl="alignAccFollowNode1" presStyleIdx="3" presStyleCnt="6">
        <dgm:presLayoutVars>
          <dgm:bulletEnabled val="1"/>
        </dgm:presLayoutVars>
      </dgm:prSet>
      <dgm:spPr/>
    </dgm:pt>
    <dgm:pt modelId="{20AB266A-3301-46E4-8D4F-24C5D19A70A0}" type="pres">
      <dgm:prSet presAssocID="{E6F3327E-2B77-491D-B236-C49C728BC323}" presName="sp" presStyleCnt="0"/>
      <dgm:spPr/>
    </dgm:pt>
    <dgm:pt modelId="{F8F9BF1B-79C0-4ECC-A82C-448DFD9B0ED7}" type="pres">
      <dgm:prSet presAssocID="{1DBDDBFD-C07C-42CD-B345-97B9DD005D8C}" presName="linNode" presStyleCnt="0"/>
      <dgm:spPr/>
    </dgm:pt>
    <dgm:pt modelId="{C31C24EC-CBCF-4686-B071-92ACAA60A846}" type="pres">
      <dgm:prSet presAssocID="{1DBDDBFD-C07C-42CD-B345-97B9DD005D8C}" presName="parentText" presStyleLbl="node1" presStyleIdx="4" presStyleCnt="6" custScaleX="68651">
        <dgm:presLayoutVars>
          <dgm:chMax val="1"/>
          <dgm:bulletEnabled val="1"/>
        </dgm:presLayoutVars>
      </dgm:prSet>
      <dgm:spPr/>
    </dgm:pt>
    <dgm:pt modelId="{02046582-4E8B-4B5A-8EB0-0A4A08D80A11}" type="pres">
      <dgm:prSet presAssocID="{1DBDDBFD-C07C-42CD-B345-97B9DD005D8C}" presName="descendantText" presStyleLbl="alignAccFollowNode1" presStyleIdx="4" presStyleCnt="6" custLinFactNeighborX="0" custLinFactNeighborY="5828">
        <dgm:presLayoutVars>
          <dgm:bulletEnabled val="1"/>
        </dgm:presLayoutVars>
      </dgm:prSet>
      <dgm:spPr/>
    </dgm:pt>
    <dgm:pt modelId="{7BF8B788-8828-4864-A853-298821EED5EA}" type="pres">
      <dgm:prSet presAssocID="{50F309D2-41D9-481E-B06C-1EE9D659CE73}" presName="sp" presStyleCnt="0"/>
      <dgm:spPr/>
    </dgm:pt>
    <dgm:pt modelId="{F8CE4600-28E6-4C04-993B-E1E91897F059}" type="pres">
      <dgm:prSet presAssocID="{162255C8-7170-4C3E-96ED-59BCDFE94FBD}" presName="linNode" presStyleCnt="0"/>
      <dgm:spPr/>
    </dgm:pt>
    <dgm:pt modelId="{DE30B25B-C107-49CC-AD67-A5E380D49784}" type="pres">
      <dgm:prSet presAssocID="{162255C8-7170-4C3E-96ED-59BCDFE94FBD}" presName="parentText" presStyleLbl="node1" presStyleIdx="5" presStyleCnt="6" custScaleX="68651">
        <dgm:presLayoutVars>
          <dgm:chMax val="1"/>
          <dgm:bulletEnabled val="1"/>
        </dgm:presLayoutVars>
      </dgm:prSet>
      <dgm:spPr/>
    </dgm:pt>
    <dgm:pt modelId="{8708138D-E45A-4FFF-B448-51F56378A60E}" type="pres">
      <dgm:prSet presAssocID="{162255C8-7170-4C3E-96ED-59BCDFE94FBD}" presName="descendantText" presStyleLbl="alignAccFollowNode1" presStyleIdx="5" presStyleCnt="6">
        <dgm:presLayoutVars>
          <dgm:bulletEnabled val="1"/>
        </dgm:presLayoutVars>
      </dgm:prSet>
      <dgm:spPr/>
    </dgm:pt>
  </dgm:ptLst>
  <dgm:cxnLst>
    <dgm:cxn modelId="{5C59B61C-09FC-4552-919C-99A4373DB7EF}" type="presOf" srcId="{A58C8193-4A99-4A13-AA28-55A201298730}" destId="{E07C42A4-9D65-41DF-B4B3-2E5E79A72CBB}" srcOrd="0" destOrd="0" presId="urn:microsoft.com/office/officeart/2005/8/layout/vList5"/>
    <dgm:cxn modelId="{8D5A1221-3923-4431-BB89-5E7CDAECDAFB}" srcId="{7FB13796-666C-4501-9F88-4C0FCCB50BEF}" destId="{0E95DA1E-8748-4FE1-AE44-487A3B7553D0}" srcOrd="0" destOrd="0" parTransId="{48BB2156-597B-4342-ACD0-FA4DE3BF1C04}" sibTransId="{B2BCB2A3-1589-4FCA-8BE1-9FA73D7DAFA4}"/>
    <dgm:cxn modelId="{D0780D34-E8A2-440B-ABC5-12342F120A3E}" srcId="{A58C8193-4A99-4A13-AA28-55A201298730}" destId="{836FBB87-2C18-44BF-AEA7-981D111BBC64}" srcOrd="0" destOrd="0" parTransId="{938FFCA3-288A-42CE-9618-8ADB32812CD5}" sibTransId="{0B2A75EC-DAFD-4556-A630-42DB2B9F5B64}"/>
    <dgm:cxn modelId="{2DE3E638-F553-41F8-A658-FDE81BAD7F0B}" type="presOf" srcId="{7AD63FAC-D1D3-4D46-B894-1477D8187327}" destId="{02046582-4E8B-4B5A-8EB0-0A4A08D80A11}" srcOrd="0" destOrd="1" presId="urn:microsoft.com/office/officeart/2005/8/layout/vList5"/>
    <dgm:cxn modelId="{DF6C9F39-427E-4062-BB37-8BBC856BACA2}" srcId="{52B3C6EC-D576-46E8-8B61-25D9AECC56A1}" destId="{2604E179-883A-4414-A314-A534647C3CB0}" srcOrd="0" destOrd="0" parTransId="{126B208F-46A0-4703-B9A5-E5AC683BC4E0}" sibTransId="{BC99C595-4414-4F8D-950C-37497ABC3AD2}"/>
    <dgm:cxn modelId="{101E9B3F-3D64-4BD0-935F-0C6AC141AF15}" srcId="{52B3C6EC-D576-46E8-8B61-25D9AECC56A1}" destId="{A58C8193-4A99-4A13-AA28-55A201298730}" srcOrd="2" destOrd="0" parTransId="{D708974F-9488-426A-B361-869883A82367}" sibTransId="{636425FD-3D36-4F98-A9D7-94BAD5B1BF56}"/>
    <dgm:cxn modelId="{80B98443-50DA-4FEA-8BC7-3859AAC5AADA}" srcId="{52B3C6EC-D576-46E8-8B61-25D9AECC56A1}" destId="{4E1E637B-5140-45F0-9186-315C9049E39A}" srcOrd="3" destOrd="0" parTransId="{0A77BDFB-082A-4A85-94EA-554552FBE952}" sibTransId="{E6F3327E-2B77-491D-B236-C49C728BC323}"/>
    <dgm:cxn modelId="{61F82173-7346-43AA-9D33-B10B2D5059D3}" type="presOf" srcId="{7FB13796-666C-4501-9F88-4C0FCCB50BEF}" destId="{D09102D7-E93D-4D3D-8DFF-6E0C8A2C8296}" srcOrd="0" destOrd="0" presId="urn:microsoft.com/office/officeart/2005/8/layout/vList5"/>
    <dgm:cxn modelId="{3214EC77-791A-42B2-8D5D-3C9CC09C659B}" type="presOf" srcId="{836FBB87-2C18-44BF-AEA7-981D111BBC64}" destId="{B2AEC8A0-4D21-49EC-919E-B84D4988D757}" srcOrd="0" destOrd="0" presId="urn:microsoft.com/office/officeart/2005/8/layout/vList5"/>
    <dgm:cxn modelId="{C1C29558-2F18-45F0-BD99-309AC99C43E1}" type="presOf" srcId="{88DF9CF0-0382-4F6A-9D20-CD87C9524042}" destId="{F97AAC91-EAAC-4744-B230-7C6A1CAFDADF}" srcOrd="0" destOrd="0" presId="urn:microsoft.com/office/officeart/2005/8/layout/vList5"/>
    <dgm:cxn modelId="{0EB8E978-6362-443C-AB43-FCFAF942426F}" srcId="{2604E179-883A-4414-A314-A534647C3CB0}" destId="{88DF9CF0-0382-4F6A-9D20-CD87C9524042}" srcOrd="0" destOrd="0" parTransId="{0FC5D3DA-6755-485A-878C-B22F6A227AA2}" sibTransId="{679DDCAB-6966-4E31-97C0-CEBCD0189EB8}"/>
    <dgm:cxn modelId="{5036F85A-A575-4469-BA7F-7540F2E076C0}" type="presOf" srcId="{1DBDDBFD-C07C-42CD-B345-97B9DD005D8C}" destId="{C31C24EC-CBCF-4686-B071-92ACAA60A846}" srcOrd="0" destOrd="0" presId="urn:microsoft.com/office/officeart/2005/8/layout/vList5"/>
    <dgm:cxn modelId="{47ACB67F-E0E6-43F1-A419-E85B694CA04C}" srcId="{52B3C6EC-D576-46E8-8B61-25D9AECC56A1}" destId="{7FB13796-666C-4501-9F88-4C0FCCB50BEF}" srcOrd="1" destOrd="0" parTransId="{C128148F-0405-4093-8EF4-941106E094CA}" sibTransId="{B89F4D3D-4355-4142-A93F-7126A314CAF3}"/>
    <dgm:cxn modelId="{33A6188B-31BC-4380-98EC-CC6E8A044626}" type="presOf" srcId="{52B3C6EC-D576-46E8-8B61-25D9AECC56A1}" destId="{82BD0AF7-5E6B-44C3-9612-ADD01640D412}" srcOrd="0" destOrd="0" presId="urn:microsoft.com/office/officeart/2005/8/layout/vList5"/>
    <dgm:cxn modelId="{5DE0299B-0A60-4B48-AF55-810284DC9827}" srcId="{162255C8-7170-4C3E-96ED-59BCDFE94FBD}" destId="{05AC085A-E640-40E2-B5BB-BB8D8572C37B}" srcOrd="0" destOrd="0" parTransId="{A5D589DA-8979-4A5A-B69C-255B006561D4}" sibTransId="{61EF2DDE-B193-4362-82A1-133DDBA79C8F}"/>
    <dgm:cxn modelId="{ED55FDA7-059A-4DA2-A068-288D0331C313}" type="presOf" srcId="{B5C81AA1-D031-4104-AD49-ADA3258F8BBE}" destId="{02046582-4E8B-4B5A-8EB0-0A4A08D80A11}" srcOrd="0" destOrd="0" presId="urn:microsoft.com/office/officeart/2005/8/layout/vList5"/>
    <dgm:cxn modelId="{9708E3B3-665A-472F-B3B7-8BF2834B2E7E}" srcId="{52B3C6EC-D576-46E8-8B61-25D9AECC56A1}" destId="{162255C8-7170-4C3E-96ED-59BCDFE94FBD}" srcOrd="5" destOrd="0" parTransId="{E296C6B9-B0E0-42D7-BC5C-5ED62064D023}" sibTransId="{EB09D26D-B7E4-45D9-997D-572A081B31C0}"/>
    <dgm:cxn modelId="{3D5553B5-BA34-4353-BEBB-CD449DA8CAF2}" srcId="{4E1E637B-5140-45F0-9186-315C9049E39A}" destId="{4355FCD7-6CC4-4842-B873-CCDEE3302E54}" srcOrd="0" destOrd="0" parTransId="{F2B5E298-8927-47D2-BF86-3FD6B77C2C76}" sibTransId="{5B9FBA45-EFB4-4546-811C-8933036CD1FA}"/>
    <dgm:cxn modelId="{302C6ABF-58EE-4F25-A381-98004ABC5D3B}" type="presOf" srcId="{2604E179-883A-4414-A314-A534647C3CB0}" destId="{C48130DB-0C01-4395-A3B1-F4261699B2CC}" srcOrd="0" destOrd="0" presId="urn:microsoft.com/office/officeart/2005/8/layout/vList5"/>
    <dgm:cxn modelId="{FA21A0C8-7550-4E91-B06E-424E98306AAF}" type="presOf" srcId="{0E95DA1E-8748-4FE1-AE44-487A3B7553D0}" destId="{5FDCB558-4664-46A4-A08B-2F4390B00935}" srcOrd="0" destOrd="0" presId="urn:microsoft.com/office/officeart/2005/8/layout/vList5"/>
    <dgm:cxn modelId="{794A42CD-AB97-48A5-AC18-0C1311B525D8}" type="presOf" srcId="{4355FCD7-6CC4-4842-B873-CCDEE3302E54}" destId="{5A8649C6-CC79-4ED2-9F37-72C0DE14FBB6}" srcOrd="0" destOrd="0" presId="urn:microsoft.com/office/officeart/2005/8/layout/vList5"/>
    <dgm:cxn modelId="{00BC3DD8-1913-4593-99BA-874AC74DB91D}" srcId="{1DBDDBFD-C07C-42CD-B345-97B9DD005D8C}" destId="{7AD63FAC-D1D3-4D46-B894-1477D8187327}" srcOrd="1" destOrd="0" parTransId="{EC6A5939-2757-4DBE-831F-63DD5376EDB1}" sibTransId="{FF81C779-B3AD-427F-865B-43E68E0145CC}"/>
    <dgm:cxn modelId="{3A028ADE-7865-4E3A-A99C-E57610C8B719}" type="presOf" srcId="{05AC085A-E640-40E2-B5BB-BB8D8572C37B}" destId="{8708138D-E45A-4FFF-B448-51F56378A60E}" srcOrd="0" destOrd="0" presId="urn:microsoft.com/office/officeart/2005/8/layout/vList5"/>
    <dgm:cxn modelId="{95F602E2-DF67-41E4-A876-CF5512131EFD}" srcId="{52B3C6EC-D576-46E8-8B61-25D9AECC56A1}" destId="{1DBDDBFD-C07C-42CD-B345-97B9DD005D8C}" srcOrd="4" destOrd="0" parTransId="{467FCCD6-EA97-4A1E-BBEF-0ADA6DE480E4}" sibTransId="{50F309D2-41D9-481E-B06C-1EE9D659CE73}"/>
    <dgm:cxn modelId="{5D5907E6-CC74-43E1-8D24-7A5EF7E1C1E0}" type="presOf" srcId="{162255C8-7170-4C3E-96ED-59BCDFE94FBD}" destId="{DE30B25B-C107-49CC-AD67-A5E380D49784}" srcOrd="0" destOrd="0" presId="urn:microsoft.com/office/officeart/2005/8/layout/vList5"/>
    <dgm:cxn modelId="{FF3251E8-3C89-417C-961E-59813978B8CC}" type="presOf" srcId="{4E1E637B-5140-45F0-9186-315C9049E39A}" destId="{6F1E39CE-F2AC-4BAB-B9ED-15E94504DF28}" srcOrd="0" destOrd="0" presId="urn:microsoft.com/office/officeart/2005/8/layout/vList5"/>
    <dgm:cxn modelId="{26C905F0-7362-4524-83ED-CD6C6D4C5AA9}" srcId="{1DBDDBFD-C07C-42CD-B345-97B9DD005D8C}" destId="{B5C81AA1-D031-4104-AD49-ADA3258F8BBE}" srcOrd="0" destOrd="0" parTransId="{475F0DEE-E02C-4497-BFF1-9175D1B32817}" sibTransId="{7ACBA190-55C4-4448-8672-B227CE040059}"/>
    <dgm:cxn modelId="{28C09802-166E-49CE-8A00-FFFC7F2AFDB9}" type="presParOf" srcId="{82BD0AF7-5E6B-44C3-9612-ADD01640D412}" destId="{70186C94-4721-4B6D-AFD5-FCCFA5BBF8C7}" srcOrd="0" destOrd="0" presId="urn:microsoft.com/office/officeart/2005/8/layout/vList5"/>
    <dgm:cxn modelId="{EAF6D75F-1A1B-40D7-AF39-40528B1E191B}" type="presParOf" srcId="{70186C94-4721-4B6D-AFD5-FCCFA5BBF8C7}" destId="{C48130DB-0C01-4395-A3B1-F4261699B2CC}" srcOrd="0" destOrd="0" presId="urn:microsoft.com/office/officeart/2005/8/layout/vList5"/>
    <dgm:cxn modelId="{91F6723E-E462-4615-818A-EB7923C2C7AD}" type="presParOf" srcId="{70186C94-4721-4B6D-AFD5-FCCFA5BBF8C7}" destId="{F97AAC91-EAAC-4744-B230-7C6A1CAFDADF}" srcOrd="1" destOrd="0" presId="urn:microsoft.com/office/officeart/2005/8/layout/vList5"/>
    <dgm:cxn modelId="{46DCB816-F04C-4673-A30B-A6EAD38C4EAB}" type="presParOf" srcId="{82BD0AF7-5E6B-44C3-9612-ADD01640D412}" destId="{D6849976-B7CF-4AAB-A40E-B6656DB15C8F}" srcOrd="1" destOrd="0" presId="urn:microsoft.com/office/officeart/2005/8/layout/vList5"/>
    <dgm:cxn modelId="{BA239FAC-5F0B-4519-B6A2-D5EDC6C4E94E}" type="presParOf" srcId="{82BD0AF7-5E6B-44C3-9612-ADD01640D412}" destId="{F9BD2CCB-D24D-483A-959D-D053450ACB23}" srcOrd="2" destOrd="0" presId="urn:microsoft.com/office/officeart/2005/8/layout/vList5"/>
    <dgm:cxn modelId="{01F58860-1742-4183-BE04-55086B2BD0D0}" type="presParOf" srcId="{F9BD2CCB-D24D-483A-959D-D053450ACB23}" destId="{D09102D7-E93D-4D3D-8DFF-6E0C8A2C8296}" srcOrd="0" destOrd="0" presId="urn:microsoft.com/office/officeart/2005/8/layout/vList5"/>
    <dgm:cxn modelId="{191D7A4B-6726-40DA-9DD3-DDCB8D0874A4}" type="presParOf" srcId="{F9BD2CCB-D24D-483A-959D-D053450ACB23}" destId="{5FDCB558-4664-46A4-A08B-2F4390B00935}" srcOrd="1" destOrd="0" presId="urn:microsoft.com/office/officeart/2005/8/layout/vList5"/>
    <dgm:cxn modelId="{E0D4B789-E28E-4665-8E1A-789C60373CA6}" type="presParOf" srcId="{82BD0AF7-5E6B-44C3-9612-ADD01640D412}" destId="{A454F143-06B5-421F-865F-4ADE0F402E2D}" srcOrd="3" destOrd="0" presId="urn:microsoft.com/office/officeart/2005/8/layout/vList5"/>
    <dgm:cxn modelId="{D5D44217-868C-4A80-929A-4B0278242DE1}" type="presParOf" srcId="{82BD0AF7-5E6B-44C3-9612-ADD01640D412}" destId="{5D87CA9A-69F6-434A-B956-0B14AE67DE99}" srcOrd="4" destOrd="0" presId="urn:microsoft.com/office/officeart/2005/8/layout/vList5"/>
    <dgm:cxn modelId="{95EB7CDD-9D71-4537-B803-08EA8D7946F8}" type="presParOf" srcId="{5D87CA9A-69F6-434A-B956-0B14AE67DE99}" destId="{E07C42A4-9D65-41DF-B4B3-2E5E79A72CBB}" srcOrd="0" destOrd="0" presId="urn:microsoft.com/office/officeart/2005/8/layout/vList5"/>
    <dgm:cxn modelId="{BF80FF72-B1B5-4FB4-96E0-5CA517DAF6B9}" type="presParOf" srcId="{5D87CA9A-69F6-434A-B956-0B14AE67DE99}" destId="{B2AEC8A0-4D21-49EC-919E-B84D4988D757}" srcOrd="1" destOrd="0" presId="urn:microsoft.com/office/officeart/2005/8/layout/vList5"/>
    <dgm:cxn modelId="{8FD88BB3-305B-4E1E-AAA7-468C564140B4}" type="presParOf" srcId="{82BD0AF7-5E6B-44C3-9612-ADD01640D412}" destId="{5EC762D4-AA2D-40E3-8B21-03D7E11231AA}" srcOrd="5" destOrd="0" presId="urn:microsoft.com/office/officeart/2005/8/layout/vList5"/>
    <dgm:cxn modelId="{FDC25AAD-BCCD-4936-BABC-DB46A38F6F6F}" type="presParOf" srcId="{82BD0AF7-5E6B-44C3-9612-ADD01640D412}" destId="{06E9F580-C568-4EB9-B00F-4F5C174A61C8}" srcOrd="6" destOrd="0" presId="urn:microsoft.com/office/officeart/2005/8/layout/vList5"/>
    <dgm:cxn modelId="{B58D876C-541D-46C6-A816-487B143732E8}" type="presParOf" srcId="{06E9F580-C568-4EB9-B00F-4F5C174A61C8}" destId="{6F1E39CE-F2AC-4BAB-B9ED-15E94504DF28}" srcOrd="0" destOrd="0" presId="urn:microsoft.com/office/officeart/2005/8/layout/vList5"/>
    <dgm:cxn modelId="{FFFCBB9E-C068-492B-A61A-ADB525737D22}" type="presParOf" srcId="{06E9F580-C568-4EB9-B00F-4F5C174A61C8}" destId="{5A8649C6-CC79-4ED2-9F37-72C0DE14FBB6}" srcOrd="1" destOrd="0" presId="urn:microsoft.com/office/officeart/2005/8/layout/vList5"/>
    <dgm:cxn modelId="{BB8FD4B6-5E34-401E-8769-527A3C01BA63}" type="presParOf" srcId="{82BD0AF7-5E6B-44C3-9612-ADD01640D412}" destId="{20AB266A-3301-46E4-8D4F-24C5D19A70A0}" srcOrd="7" destOrd="0" presId="urn:microsoft.com/office/officeart/2005/8/layout/vList5"/>
    <dgm:cxn modelId="{E1F2293E-D251-4E4E-91E9-239AF0E999C4}" type="presParOf" srcId="{82BD0AF7-5E6B-44C3-9612-ADD01640D412}" destId="{F8F9BF1B-79C0-4ECC-A82C-448DFD9B0ED7}" srcOrd="8" destOrd="0" presId="urn:microsoft.com/office/officeart/2005/8/layout/vList5"/>
    <dgm:cxn modelId="{0132AED9-96D9-41D2-8D00-962FE4C23537}" type="presParOf" srcId="{F8F9BF1B-79C0-4ECC-A82C-448DFD9B0ED7}" destId="{C31C24EC-CBCF-4686-B071-92ACAA60A846}" srcOrd="0" destOrd="0" presId="urn:microsoft.com/office/officeart/2005/8/layout/vList5"/>
    <dgm:cxn modelId="{1D0CA895-FAF4-4CB0-A844-487E5D58E3D5}" type="presParOf" srcId="{F8F9BF1B-79C0-4ECC-A82C-448DFD9B0ED7}" destId="{02046582-4E8B-4B5A-8EB0-0A4A08D80A11}" srcOrd="1" destOrd="0" presId="urn:microsoft.com/office/officeart/2005/8/layout/vList5"/>
    <dgm:cxn modelId="{23F2C19B-842A-4741-9EC1-DC0B67895159}" type="presParOf" srcId="{82BD0AF7-5E6B-44C3-9612-ADD01640D412}" destId="{7BF8B788-8828-4864-A853-298821EED5EA}" srcOrd="9" destOrd="0" presId="urn:microsoft.com/office/officeart/2005/8/layout/vList5"/>
    <dgm:cxn modelId="{974C59A5-A0A4-4890-9C25-AAE1F1715E8C}" type="presParOf" srcId="{82BD0AF7-5E6B-44C3-9612-ADD01640D412}" destId="{F8CE4600-28E6-4C04-993B-E1E91897F059}" srcOrd="10" destOrd="0" presId="urn:microsoft.com/office/officeart/2005/8/layout/vList5"/>
    <dgm:cxn modelId="{A8F21FD4-38D0-4722-A69E-FB3136552121}" type="presParOf" srcId="{F8CE4600-28E6-4C04-993B-E1E91897F059}" destId="{DE30B25B-C107-49CC-AD67-A5E380D49784}" srcOrd="0" destOrd="0" presId="urn:microsoft.com/office/officeart/2005/8/layout/vList5"/>
    <dgm:cxn modelId="{3C238BC9-E3E7-4EA1-B5FC-C6743642A9D1}" type="presParOf" srcId="{F8CE4600-28E6-4C04-993B-E1E91897F059}" destId="{8708138D-E45A-4FFF-B448-51F56378A6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C8B215-0565-4756-8789-369469A479A9}" type="doc">
      <dgm:prSet loTypeId="urn:microsoft.com/office/officeart/2005/8/layout/chevron1" loCatId="process" qsTypeId="urn:microsoft.com/office/officeart/2005/8/quickstyle/3d2" qsCatId="3D" csTypeId="urn:microsoft.com/office/officeart/2005/8/colors/accent2_3" csCatId="accent2" phldr="1"/>
      <dgm:spPr/>
    </dgm:pt>
    <dgm:pt modelId="{EA708067-6D84-48DD-8661-09A2B507BC17}">
      <dgm:prSet phldrT="[テキスト]" custT="1"/>
      <dgm:spPr/>
      <dgm:t>
        <a:bodyPr/>
        <a:lstStyle/>
        <a:p>
          <a:r>
            <a:rPr kumimoji="1" lang="ja-JP" altLang="en-US" sz="2000" dirty="0"/>
            <a:t>施設選定</a:t>
          </a:r>
        </a:p>
      </dgm:t>
    </dgm:pt>
    <dgm:pt modelId="{DF43138D-44BB-4D99-8961-3A4D0D8EDA76}" type="parTrans" cxnId="{F097DADF-6C0A-4429-BF86-303EC06408D9}">
      <dgm:prSet/>
      <dgm:spPr/>
      <dgm:t>
        <a:bodyPr/>
        <a:lstStyle/>
        <a:p>
          <a:endParaRPr kumimoji="1" lang="ja-JP" altLang="en-US"/>
        </a:p>
      </dgm:t>
    </dgm:pt>
    <dgm:pt modelId="{FB24D4DE-02A3-4D82-B75D-D1C67325C9B5}" type="sibTrans" cxnId="{F097DADF-6C0A-4429-BF86-303EC06408D9}">
      <dgm:prSet/>
      <dgm:spPr/>
      <dgm:t>
        <a:bodyPr/>
        <a:lstStyle/>
        <a:p>
          <a:endParaRPr kumimoji="1" lang="ja-JP" altLang="en-US"/>
        </a:p>
      </dgm:t>
    </dgm:pt>
    <dgm:pt modelId="{5B0D9C85-7BF8-4C3A-B1F2-51293EB99789}">
      <dgm:prSet phldrT="[テキスト]" custT="1"/>
      <dgm:spPr/>
      <dgm:t>
        <a:bodyPr/>
        <a:lstStyle/>
        <a:p>
          <a:r>
            <a:rPr kumimoji="1" lang="ja-JP" altLang="en-US" sz="2000" dirty="0"/>
            <a:t>依頼～契約</a:t>
          </a:r>
        </a:p>
      </dgm:t>
    </dgm:pt>
    <dgm:pt modelId="{5824ED9A-4E82-4BD7-BB2B-BA9AE6253DBA}" type="parTrans" cxnId="{74A4E55B-2CEF-4589-8AA7-49674FA91A91}">
      <dgm:prSet/>
      <dgm:spPr/>
      <dgm:t>
        <a:bodyPr/>
        <a:lstStyle/>
        <a:p>
          <a:endParaRPr kumimoji="1" lang="ja-JP" altLang="en-US"/>
        </a:p>
      </dgm:t>
    </dgm:pt>
    <dgm:pt modelId="{B8E9F183-18E3-4287-85A5-2258A11AE0FE}" type="sibTrans" cxnId="{74A4E55B-2CEF-4589-8AA7-49674FA91A91}">
      <dgm:prSet/>
      <dgm:spPr/>
      <dgm:t>
        <a:bodyPr/>
        <a:lstStyle/>
        <a:p>
          <a:endParaRPr kumimoji="1" lang="ja-JP" altLang="en-US"/>
        </a:p>
      </dgm:t>
    </dgm:pt>
    <dgm:pt modelId="{571A9560-6C2B-4F17-A0C0-51A3F73010FB}">
      <dgm:prSet phldrT="[テキスト]" custT="1"/>
      <dgm:spPr/>
      <dgm:t>
        <a:bodyPr/>
        <a:lstStyle/>
        <a:p>
          <a:r>
            <a:rPr kumimoji="1" lang="ja-JP" altLang="en-US" sz="2000" dirty="0"/>
            <a:t>治験実施中</a:t>
          </a:r>
        </a:p>
      </dgm:t>
    </dgm:pt>
    <dgm:pt modelId="{25F1C1A8-8A8E-40AE-BEEE-8F11451A5EA1}" type="parTrans" cxnId="{00BC5D37-CF83-4371-9915-A7EB98D4BBBD}">
      <dgm:prSet/>
      <dgm:spPr/>
      <dgm:t>
        <a:bodyPr/>
        <a:lstStyle/>
        <a:p>
          <a:endParaRPr kumimoji="1" lang="ja-JP" altLang="en-US"/>
        </a:p>
      </dgm:t>
    </dgm:pt>
    <dgm:pt modelId="{CB97976B-C19D-4806-A3F0-5316DF3B557E}" type="sibTrans" cxnId="{00BC5D37-CF83-4371-9915-A7EB98D4BBBD}">
      <dgm:prSet/>
      <dgm:spPr/>
      <dgm:t>
        <a:bodyPr/>
        <a:lstStyle/>
        <a:p>
          <a:endParaRPr kumimoji="1" lang="ja-JP" altLang="en-US"/>
        </a:p>
      </dgm:t>
    </dgm:pt>
    <dgm:pt modelId="{20454E05-B9C1-41A6-ABCA-BD39281701B1}">
      <dgm:prSet phldrT="[テキスト]" custT="1"/>
      <dgm:spPr/>
      <dgm:t>
        <a:bodyPr/>
        <a:lstStyle/>
        <a:p>
          <a:r>
            <a:rPr kumimoji="1" lang="ja-JP" altLang="en-US" sz="2000" dirty="0"/>
            <a:t>終了</a:t>
          </a:r>
        </a:p>
      </dgm:t>
    </dgm:pt>
    <dgm:pt modelId="{6846E944-EB07-40A1-9A65-D3BF11CED3EF}" type="parTrans" cxnId="{A428CC8E-346E-40A6-9017-4A0D0894A5E3}">
      <dgm:prSet/>
      <dgm:spPr/>
      <dgm:t>
        <a:bodyPr/>
        <a:lstStyle/>
        <a:p>
          <a:endParaRPr kumimoji="1" lang="ja-JP" altLang="en-US"/>
        </a:p>
      </dgm:t>
    </dgm:pt>
    <dgm:pt modelId="{7189BBB7-DBFA-485E-BC16-EC95D1265E3F}" type="sibTrans" cxnId="{A428CC8E-346E-40A6-9017-4A0D0894A5E3}">
      <dgm:prSet/>
      <dgm:spPr/>
      <dgm:t>
        <a:bodyPr/>
        <a:lstStyle/>
        <a:p>
          <a:endParaRPr kumimoji="1" lang="ja-JP" altLang="en-US"/>
        </a:p>
      </dgm:t>
    </dgm:pt>
    <dgm:pt modelId="{5F2CD4A3-4379-41EF-9D78-710274D109D6}" type="pres">
      <dgm:prSet presAssocID="{F3C8B215-0565-4756-8789-369469A479A9}" presName="Name0" presStyleCnt="0">
        <dgm:presLayoutVars>
          <dgm:dir/>
          <dgm:animLvl val="lvl"/>
          <dgm:resizeHandles val="exact"/>
        </dgm:presLayoutVars>
      </dgm:prSet>
      <dgm:spPr/>
    </dgm:pt>
    <dgm:pt modelId="{8868EF4B-75CB-4A49-9838-293209B4B511}" type="pres">
      <dgm:prSet presAssocID="{EA708067-6D84-48DD-8661-09A2B507BC17}" presName="parTxOnly" presStyleLbl="node1" presStyleIdx="0" presStyleCnt="4" custLinFactNeighborX="-32857" custLinFactNeighborY="-9109">
        <dgm:presLayoutVars>
          <dgm:chMax val="0"/>
          <dgm:chPref val="0"/>
          <dgm:bulletEnabled val="1"/>
        </dgm:presLayoutVars>
      </dgm:prSet>
      <dgm:spPr/>
    </dgm:pt>
    <dgm:pt modelId="{CFB60DF3-9EED-4F98-8FE6-64727FCD0A4C}" type="pres">
      <dgm:prSet presAssocID="{FB24D4DE-02A3-4D82-B75D-D1C67325C9B5}" presName="parTxOnlySpace" presStyleCnt="0"/>
      <dgm:spPr/>
    </dgm:pt>
    <dgm:pt modelId="{B813643F-8D50-4734-AAEA-AC110EC66E6B}" type="pres">
      <dgm:prSet presAssocID="{5B0D9C85-7BF8-4C3A-B1F2-51293EB99789}" presName="parTxOnly" presStyleLbl="node1" presStyleIdx="1" presStyleCnt="4">
        <dgm:presLayoutVars>
          <dgm:chMax val="0"/>
          <dgm:chPref val="0"/>
          <dgm:bulletEnabled val="1"/>
        </dgm:presLayoutVars>
      </dgm:prSet>
      <dgm:spPr/>
    </dgm:pt>
    <dgm:pt modelId="{06B6607D-DC39-492E-9614-9FB9286B04E5}" type="pres">
      <dgm:prSet presAssocID="{B8E9F183-18E3-4287-85A5-2258A11AE0FE}" presName="parTxOnlySpace" presStyleCnt="0"/>
      <dgm:spPr/>
    </dgm:pt>
    <dgm:pt modelId="{6FF5DC09-2879-4169-B672-23A62CFC8E2E}" type="pres">
      <dgm:prSet presAssocID="{571A9560-6C2B-4F17-A0C0-51A3F73010FB}" presName="parTxOnly" presStyleLbl="node1" presStyleIdx="2" presStyleCnt="4">
        <dgm:presLayoutVars>
          <dgm:chMax val="0"/>
          <dgm:chPref val="0"/>
          <dgm:bulletEnabled val="1"/>
        </dgm:presLayoutVars>
      </dgm:prSet>
      <dgm:spPr/>
    </dgm:pt>
    <dgm:pt modelId="{24593737-395D-4E5B-9839-BA4D439E0D1E}" type="pres">
      <dgm:prSet presAssocID="{CB97976B-C19D-4806-A3F0-5316DF3B557E}" presName="parTxOnlySpace" presStyleCnt="0"/>
      <dgm:spPr/>
    </dgm:pt>
    <dgm:pt modelId="{2A0B5C84-1585-48A7-844D-113E502E3104}" type="pres">
      <dgm:prSet presAssocID="{20454E05-B9C1-41A6-ABCA-BD39281701B1}" presName="parTxOnly" presStyleLbl="node1" presStyleIdx="3" presStyleCnt="4">
        <dgm:presLayoutVars>
          <dgm:chMax val="0"/>
          <dgm:chPref val="0"/>
          <dgm:bulletEnabled val="1"/>
        </dgm:presLayoutVars>
      </dgm:prSet>
      <dgm:spPr/>
    </dgm:pt>
  </dgm:ptLst>
  <dgm:cxnLst>
    <dgm:cxn modelId="{00BC5D37-CF83-4371-9915-A7EB98D4BBBD}" srcId="{F3C8B215-0565-4756-8789-369469A479A9}" destId="{571A9560-6C2B-4F17-A0C0-51A3F73010FB}" srcOrd="2" destOrd="0" parTransId="{25F1C1A8-8A8E-40AE-BEEE-8F11451A5EA1}" sibTransId="{CB97976B-C19D-4806-A3F0-5316DF3B557E}"/>
    <dgm:cxn modelId="{74A4E55B-2CEF-4589-8AA7-49674FA91A91}" srcId="{F3C8B215-0565-4756-8789-369469A479A9}" destId="{5B0D9C85-7BF8-4C3A-B1F2-51293EB99789}" srcOrd="1" destOrd="0" parTransId="{5824ED9A-4E82-4BD7-BB2B-BA9AE6253DBA}" sibTransId="{B8E9F183-18E3-4287-85A5-2258A11AE0FE}"/>
    <dgm:cxn modelId="{B0CE9E48-4D9B-4547-ABD8-117465862F03}" type="presOf" srcId="{20454E05-B9C1-41A6-ABCA-BD39281701B1}" destId="{2A0B5C84-1585-48A7-844D-113E502E3104}" srcOrd="0" destOrd="0" presId="urn:microsoft.com/office/officeart/2005/8/layout/chevron1"/>
    <dgm:cxn modelId="{A428CC8E-346E-40A6-9017-4A0D0894A5E3}" srcId="{F3C8B215-0565-4756-8789-369469A479A9}" destId="{20454E05-B9C1-41A6-ABCA-BD39281701B1}" srcOrd="3" destOrd="0" parTransId="{6846E944-EB07-40A1-9A65-D3BF11CED3EF}" sibTransId="{7189BBB7-DBFA-485E-BC16-EC95D1265E3F}"/>
    <dgm:cxn modelId="{766C9D9C-F85B-47B1-8D91-0DD078FE7BBA}" type="presOf" srcId="{571A9560-6C2B-4F17-A0C0-51A3F73010FB}" destId="{6FF5DC09-2879-4169-B672-23A62CFC8E2E}" srcOrd="0" destOrd="0" presId="urn:microsoft.com/office/officeart/2005/8/layout/chevron1"/>
    <dgm:cxn modelId="{F98F94BD-1CEE-47FE-AF47-9F7EC9EE9EBD}" type="presOf" srcId="{F3C8B215-0565-4756-8789-369469A479A9}" destId="{5F2CD4A3-4379-41EF-9D78-710274D109D6}" srcOrd="0" destOrd="0" presId="urn:microsoft.com/office/officeart/2005/8/layout/chevron1"/>
    <dgm:cxn modelId="{F7EB75D1-F0C8-4E40-8064-3E0FEE5093AD}" type="presOf" srcId="{EA708067-6D84-48DD-8661-09A2B507BC17}" destId="{8868EF4B-75CB-4A49-9838-293209B4B511}" srcOrd="0" destOrd="0" presId="urn:microsoft.com/office/officeart/2005/8/layout/chevron1"/>
    <dgm:cxn modelId="{F097DADF-6C0A-4429-BF86-303EC06408D9}" srcId="{F3C8B215-0565-4756-8789-369469A479A9}" destId="{EA708067-6D84-48DD-8661-09A2B507BC17}" srcOrd="0" destOrd="0" parTransId="{DF43138D-44BB-4D99-8961-3A4D0D8EDA76}" sibTransId="{FB24D4DE-02A3-4D82-B75D-D1C67325C9B5}"/>
    <dgm:cxn modelId="{FE86A5E1-0C3A-4377-AEEF-047975735C7B}" type="presOf" srcId="{5B0D9C85-7BF8-4C3A-B1F2-51293EB99789}" destId="{B813643F-8D50-4734-AAEA-AC110EC66E6B}" srcOrd="0" destOrd="0" presId="urn:microsoft.com/office/officeart/2005/8/layout/chevron1"/>
    <dgm:cxn modelId="{753374A1-6247-492E-8A81-50B828B4FBDE}" type="presParOf" srcId="{5F2CD4A3-4379-41EF-9D78-710274D109D6}" destId="{8868EF4B-75CB-4A49-9838-293209B4B511}" srcOrd="0" destOrd="0" presId="urn:microsoft.com/office/officeart/2005/8/layout/chevron1"/>
    <dgm:cxn modelId="{47DA27F7-CFCD-4475-BE86-DE1D246116DA}" type="presParOf" srcId="{5F2CD4A3-4379-41EF-9D78-710274D109D6}" destId="{CFB60DF3-9EED-4F98-8FE6-64727FCD0A4C}" srcOrd="1" destOrd="0" presId="urn:microsoft.com/office/officeart/2005/8/layout/chevron1"/>
    <dgm:cxn modelId="{E1222658-CAFB-4E3C-9569-8C9D2669C292}" type="presParOf" srcId="{5F2CD4A3-4379-41EF-9D78-710274D109D6}" destId="{B813643F-8D50-4734-AAEA-AC110EC66E6B}" srcOrd="2" destOrd="0" presId="urn:microsoft.com/office/officeart/2005/8/layout/chevron1"/>
    <dgm:cxn modelId="{61C57EA1-A46D-499F-B3D6-DD2882221873}" type="presParOf" srcId="{5F2CD4A3-4379-41EF-9D78-710274D109D6}" destId="{06B6607D-DC39-492E-9614-9FB9286B04E5}" srcOrd="3" destOrd="0" presId="urn:microsoft.com/office/officeart/2005/8/layout/chevron1"/>
    <dgm:cxn modelId="{2218DC6D-50C3-4595-93A6-11E06D13CCDE}" type="presParOf" srcId="{5F2CD4A3-4379-41EF-9D78-710274D109D6}" destId="{6FF5DC09-2879-4169-B672-23A62CFC8E2E}" srcOrd="4" destOrd="0" presId="urn:microsoft.com/office/officeart/2005/8/layout/chevron1"/>
    <dgm:cxn modelId="{F846E89C-AE96-4634-870D-F355E6DFDBFF}" type="presParOf" srcId="{5F2CD4A3-4379-41EF-9D78-710274D109D6}" destId="{24593737-395D-4E5B-9839-BA4D439E0D1E}" srcOrd="5" destOrd="0" presId="urn:microsoft.com/office/officeart/2005/8/layout/chevron1"/>
    <dgm:cxn modelId="{536B194C-D966-4F9C-9586-9117EDF5B8CF}" type="presParOf" srcId="{5F2CD4A3-4379-41EF-9D78-710274D109D6}" destId="{2A0B5C84-1585-48A7-844D-113E502E310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C6F23-451F-427E-B8C5-8F9E07AD7C35}" type="doc">
      <dgm:prSet loTypeId="urn:microsoft.com/office/officeart/2005/8/layout/cycle2" loCatId="cycle" qsTypeId="urn:microsoft.com/office/officeart/2005/8/quickstyle/3d1" qsCatId="3D" csTypeId="urn:microsoft.com/office/officeart/2005/8/colors/accent2_5" csCatId="accent2" phldr="1"/>
      <dgm:spPr/>
      <dgm:t>
        <a:bodyPr/>
        <a:lstStyle/>
        <a:p>
          <a:endParaRPr kumimoji="1" lang="ja-JP" altLang="en-US"/>
        </a:p>
      </dgm:t>
    </dgm:pt>
    <dgm:pt modelId="{21D10BF5-B5AA-4F1D-BE30-32BA574DAE84}">
      <dgm:prSet phldrT="[テキスト]"/>
      <dgm:spPr/>
      <dgm:t>
        <a:bodyPr/>
        <a:lstStyle/>
        <a:p>
          <a:r>
            <a:rPr kumimoji="1" lang="en-US" altLang="ja-JP" dirty="0"/>
            <a:t>Why</a:t>
          </a:r>
          <a:endParaRPr kumimoji="1" lang="ja-JP" altLang="en-US" dirty="0"/>
        </a:p>
      </dgm:t>
    </dgm:pt>
    <dgm:pt modelId="{3975EE17-B00E-444C-B7D0-94872930AFB6}" type="parTrans" cxnId="{960AE206-7416-4E47-B84A-065AB731BAB0}">
      <dgm:prSet/>
      <dgm:spPr/>
      <dgm:t>
        <a:bodyPr/>
        <a:lstStyle/>
        <a:p>
          <a:endParaRPr kumimoji="1" lang="ja-JP" altLang="en-US"/>
        </a:p>
      </dgm:t>
    </dgm:pt>
    <dgm:pt modelId="{352CB66A-87DE-40B7-98EE-AFC4F02155A6}" type="sibTrans" cxnId="{960AE206-7416-4E47-B84A-065AB731BAB0}">
      <dgm:prSet/>
      <dgm:spPr/>
      <dgm:t>
        <a:bodyPr/>
        <a:lstStyle/>
        <a:p>
          <a:endParaRPr kumimoji="1" lang="ja-JP" altLang="en-US"/>
        </a:p>
      </dgm:t>
    </dgm:pt>
    <dgm:pt modelId="{958869EC-E0E8-4846-8A00-5FC51017CA0D}">
      <dgm:prSet phldrT="[テキスト]"/>
      <dgm:spPr/>
      <dgm:t>
        <a:bodyPr/>
        <a:lstStyle/>
        <a:p>
          <a:r>
            <a:rPr kumimoji="1" lang="en-US" altLang="ja-JP" dirty="0"/>
            <a:t>Who</a:t>
          </a:r>
          <a:endParaRPr kumimoji="1" lang="ja-JP" altLang="en-US" dirty="0"/>
        </a:p>
      </dgm:t>
    </dgm:pt>
    <dgm:pt modelId="{CA0E2622-2151-48BC-A64D-7CF0EB43C869}" type="parTrans" cxnId="{2C35270D-F22A-419D-8A3E-24BCC5562661}">
      <dgm:prSet/>
      <dgm:spPr/>
      <dgm:t>
        <a:bodyPr/>
        <a:lstStyle/>
        <a:p>
          <a:endParaRPr kumimoji="1" lang="ja-JP" altLang="en-US"/>
        </a:p>
      </dgm:t>
    </dgm:pt>
    <dgm:pt modelId="{9127E16C-D13D-4694-AA99-37C2DA5DA7CA}" type="sibTrans" cxnId="{2C35270D-F22A-419D-8A3E-24BCC5562661}">
      <dgm:prSet/>
      <dgm:spPr/>
      <dgm:t>
        <a:bodyPr/>
        <a:lstStyle/>
        <a:p>
          <a:endParaRPr kumimoji="1" lang="ja-JP" altLang="en-US"/>
        </a:p>
      </dgm:t>
    </dgm:pt>
    <dgm:pt modelId="{3459E763-966F-4B13-96DB-C77D4F299256}">
      <dgm:prSet phldrT="[テキスト]"/>
      <dgm:spPr/>
      <dgm:t>
        <a:bodyPr/>
        <a:lstStyle/>
        <a:p>
          <a:r>
            <a:rPr kumimoji="1" lang="en-US" altLang="ja-JP" dirty="0"/>
            <a:t>When</a:t>
          </a:r>
          <a:endParaRPr kumimoji="1" lang="ja-JP" altLang="en-US" dirty="0"/>
        </a:p>
      </dgm:t>
    </dgm:pt>
    <dgm:pt modelId="{71B9CB9E-94C0-464F-A08F-93169EBE4652}" type="parTrans" cxnId="{9E5C27F7-B3D9-46F0-B8F6-F5791C02B32A}">
      <dgm:prSet/>
      <dgm:spPr/>
      <dgm:t>
        <a:bodyPr/>
        <a:lstStyle/>
        <a:p>
          <a:endParaRPr kumimoji="1" lang="ja-JP" altLang="en-US"/>
        </a:p>
      </dgm:t>
    </dgm:pt>
    <dgm:pt modelId="{AEC1C439-DDD4-43FC-95AB-956F470CB33A}" type="sibTrans" cxnId="{9E5C27F7-B3D9-46F0-B8F6-F5791C02B32A}">
      <dgm:prSet/>
      <dgm:spPr/>
      <dgm:t>
        <a:bodyPr/>
        <a:lstStyle/>
        <a:p>
          <a:endParaRPr kumimoji="1" lang="ja-JP" altLang="en-US"/>
        </a:p>
      </dgm:t>
    </dgm:pt>
    <dgm:pt modelId="{5861EB92-BEA2-4AE4-ADFA-5316DE1184EF}">
      <dgm:prSet phldrT="[テキスト]"/>
      <dgm:spPr/>
      <dgm:t>
        <a:bodyPr/>
        <a:lstStyle/>
        <a:p>
          <a:r>
            <a:rPr kumimoji="1" lang="en-US" altLang="ja-JP" dirty="0"/>
            <a:t>Where</a:t>
          </a:r>
          <a:endParaRPr kumimoji="1" lang="ja-JP" altLang="en-US" dirty="0"/>
        </a:p>
      </dgm:t>
    </dgm:pt>
    <dgm:pt modelId="{82FADEC9-3515-4551-8385-C221850871D4}" type="parTrans" cxnId="{A555F608-6966-4316-896E-5D9E282B715E}">
      <dgm:prSet/>
      <dgm:spPr/>
      <dgm:t>
        <a:bodyPr/>
        <a:lstStyle/>
        <a:p>
          <a:endParaRPr kumimoji="1" lang="ja-JP" altLang="en-US"/>
        </a:p>
      </dgm:t>
    </dgm:pt>
    <dgm:pt modelId="{497DFFEF-C1CA-4ACA-B806-297FA18D66DA}" type="sibTrans" cxnId="{A555F608-6966-4316-896E-5D9E282B715E}">
      <dgm:prSet/>
      <dgm:spPr/>
      <dgm:t>
        <a:bodyPr/>
        <a:lstStyle/>
        <a:p>
          <a:endParaRPr kumimoji="1" lang="ja-JP" altLang="en-US"/>
        </a:p>
      </dgm:t>
    </dgm:pt>
    <dgm:pt modelId="{9B471AAC-A262-4F27-B6A3-730432BEB702}">
      <dgm:prSet phldrT="[テキスト]"/>
      <dgm:spPr/>
      <dgm:t>
        <a:bodyPr/>
        <a:lstStyle/>
        <a:p>
          <a:r>
            <a:rPr kumimoji="1" lang="en-US" altLang="ja-JP" dirty="0"/>
            <a:t>How</a:t>
          </a:r>
          <a:endParaRPr kumimoji="1" lang="ja-JP" altLang="en-US" dirty="0"/>
        </a:p>
      </dgm:t>
    </dgm:pt>
    <dgm:pt modelId="{F2842689-08A3-4C6E-BF73-3D871BE2534A}" type="parTrans" cxnId="{610FE8B0-2A40-4281-9D00-B51EABC40615}">
      <dgm:prSet/>
      <dgm:spPr/>
      <dgm:t>
        <a:bodyPr/>
        <a:lstStyle/>
        <a:p>
          <a:endParaRPr kumimoji="1" lang="ja-JP" altLang="en-US"/>
        </a:p>
      </dgm:t>
    </dgm:pt>
    <dgm:pt modelId="{0DE2DF05-CEE7-485B-92F5-A6B7EDE05059}" type="sibTrans" cxnId="{610FE8B0-2A40-4281-9D00-B51EABC40615}">
      <dgm:prSet/>
      <dgm:spPr/>
      <dgm:t>
        <a:bodyPr/>
        <a:lstStyle/>
        <a:p>
          <a:endParaRPr kumimoji="1" lang="ja-JP" altLang="en-US"/>
        </a:p>
      </dgm:t>
    </dgm:pt>
    <dgm:pt modelId="{43D45EA0-070E-4C46-B133-9F0FBD05B22F}">
      <dgm:prSet phldrT="[テキスト]"/>
      <dgm:spPr/>
      <dgm:t>
        <a:bodyPr/>
        <a:lstStyle/>
        <a:p>
          <a:r>
            <a:rPr kumimoji="1" lang="en-US" altLang="ja-JP" dirty="0"/>
            <a:t>What</a:t>
          </a:r>
          <a:endParaRPr kumimoji="1" lang="ja-JP" altLang="en-US" dirty="0"/>
        </a:p>
      </dgm:t>
    </dgm:pt>
    <dgm:pt modelId="{5935C0D2-08B7-4F41-93E9-E75E3B510188}" type="parTrans" cxnId="{D8965B93-8AC9-4895-B864-6142710AEE51}">
      <dgm:prSet/>
      <dgm:spPr/>
      <dgm:t>
        <a:bodyPr/>
        <a:lstStyle/>
        <a:p>
          <a:endParaRPr kumimoji="1" lang="ja-JP" altLang="en-US"/>
        </a:p>
      </dgm:t>
    </dgm:pt>
    <dgm:pt modelId="{483DF301-0CFF-4AA0-9183-014B87868FA0}" type="sibTrans" cxnId="{D8965B93-8AC9-4895-B864-6142710AEE51}">
      <dgm:prSet/>
      <dgm:spPr/>
      <dgm:t>
        <a:bodyPr/>
        <a:lstStyle/>
        <a:p>
          <a:endParaRPr kumimoji="1" lang="ja-JP" altLang="en-US"/>
        </a:p>
      </dgm:t>
    </dgm:pt>
    <dgm:pt modelId="{32BFFBC5-1C3F-41D1-9D2A-C4A51E137B36}" type="pres">
      <dgm:prSet presAssocID="{F1EC6F23-451F-427E-B8C5-8F9E07AD7C35}" presName="cycle" presStyleCnt="0">
        <dgm:presLayoutVars>
          <dgm:dir/>
          <dgm:resizeHandles val="exact"/>
        </dgm:presLayoutVars>
      </dgm:prSet>
      <dgm:spPr/>
    </dgm:pt>
    <dgm:pt modelId="{DA14F698-B291-4190-A575-F3B2D1A66B0D}" type="pres">
      <dgm:prSet presAssocID="{21D10BF5-B5AA-4F1D-BE30-32BA574DAE84}" presName="node" presStyleLbl="node1" presStyleIdx="0" presStyleCnt="6">
        <dgm:presLayoutVars>
          <dgm:bulletEnabled val="1"/>
        </dgm:presLayoutVars>
      </dgm:prSet>
      <dgm:spPr/>
    </dgm:pt>
    <dgm:pt modelId="{2B609498-22C0-4C4A-9032-D578F143694E}" type="pres">
      <dgm:prSet presAssocID="{352CB66A-87DE-40B7-98EE-AFC4F02155A6}" presName="sibTrans" presStyleLbl="sibTrans2D1" presStyleIdx="0" presStyleCnt="6"/>
      <dgm:spPr/>
    </dgm:pt>
    <dgm:pt modelId="{67CE4490-0E2C-41FE-95F9-D1F7C8D97469}" type="pres">
      <dgm:prSet presAssocID="{352CB66A-87DE-40B7-98EE-AFC4F02155A6}" presName="connectorText" presStyleLbl="sibTrans2D1" presStyleIdx="0" presStyleCnt="6"/>
      <dgm:spPr/>
    </dgm:pt>
    <dgm:pt modelId="{2EAC339F-A301-4966-89DF-6CF91500EA19}" type="pres">
      <dgm:prSet presAssocID="{958869EC-E0E8-4846-8A00-5FC51017CA0D}" presName="node" presStyleLbl="node1" presStyleIdx="1" presStyleCnt="6">
        <dgm:presLayoutVars>
          <dgm:bulletEnabled val="1"/>
        </dgm:presLayoutVars>
      </dgm:prSet>
      <dgm:spPr/>
    </dgm:pt>
    <dgm:pt modelId="{1F1364E4-36E1-4CF6-93D2-663876BCC391}" type="pres">
      <dgm:prSet presAssocID="{9127E16C-D13D-4694-AA99-37C2DA5DA7CA}" presName="sibTrans" presStyleLbl="sibTrans2D1" presStyleIdx="1" presStyleCnt="6"/>
      <dgm:spPr/>
    </dgm:pt>
    <dgm:pt modelId="{1488F763-AEB0-4E4C-AE16-E9F352BB7DB1}" type="pres">
      <dgm:prSet presAssocID="{9127E16C-D13D-4694-AA99-37C2DA5DA7CA}" presName="connectorText" presStyleLbl="sibTrans2D1" presStyleIdx="1" presStyleCnt="6"/>
      <dgm:spPr/>
    </dgm:pt>
    <dgm:pt modelId="{CA06A6BD-6ACB-4490-8A49-E5407342D897}" type="pres">
      <dgm:prSet presAssocID="{3459E763-966F-4B13-96DB-C77D4F299256}" presName="node" presStyleLbl="node1" presStyleIdx="2" presStyleCnt="6">
        <dgm:presLayoutVars>
          <dgm:bulletEnabled val="1"/>
        </dgm:presLayoutVars>
      </dgm:prSet>
      <dgm:spPr/>
    </dgm:pt>
    <dgm:pt modelId="{8D0ADDE6-9813-4BF7-8CA4-1C6E6EEAA956}" type="pres">
      <dgm:prSet presAssocID="{AEC1C439-DDD4-43FC-95AB-956F470CB33A}" presName="sibTrans" presStyleLbl="sibTrans2D1" presStyleIdx="2" presStyleCnt="6"/>
      <dgm:spPr/>
    </dgm:pt>
    <dgm:pt modelId="{AC9C81D8-2C52-4542-961E-947B1C25D41D}" type="pres">
      <dgm:prSet presAssocID="{AEC1C439-DDD4-43FC-95AB-956F470CB33A}" presName="connectorText" presStyleLbl="sibTrans2D1" presStyleIdx="2" presStyleCnt="6"/>
      <dgm:spPr/>
    </dgm:pt>
    <dgm:pt modelId="{4BCAADCE-0211-41F1-B6BE-B8749C468D3E}" type="pres">
      <dgm:prSet presAssocID="{43D45EA0-070E-4C46-B133-9F0FBD05B22F}" presName="node" presStyleLbl="node1" presStyleIdx="3" presStyleCnt="6" custRadScaleRad="104069">
        <dgm:presLayoutVars>
          <dgm:bulletEnabled val="1"/>
        </dgm:presLayoutVars>
      </dgm:prSet>
      <dgm:spPr/>
    </dgm:pt>
    <dgm:pt modelId="{67C90C57-A32C-4C21-82E9-2B576DC6F877}" type="pres">
      <dgm:prSet presAssocID="{483DF301-0CFF-4AA0-9183-014B87868FA0}" presName="sibTrans" presStyleLbl="sibTrans2D1" presStyleIdx="3" presStyleCnt="6"/>
      <dgm:spPr/>
    </dgm:pt>
    <dgm:pt modelId="{CEC20CA0-E271-4F3B-B6BA-C8E4E56E868A}" type="pres">
      <dgm:prSet presAssocID="{483DF301-0CFF-4AA0-9183-014B87868FA0}" presName="connectorText" presStyleLbl="sibTrans2D1" presStyleIdx="3" presStyleCnt="6"/>
      <dgm:spPr/>
    </dgm:pt>
    <dgm:pt modelId="{84971C94-3BAB-4194-9E85-AF262FFCC5D2}" type="pres">
      <dgm:prSet presAssocID="{5861EB92-BEA2-4AE4-ADFA-5316DE1184EF}" presName="node" presStyleLbl="node1" presStyleIdx="4" presStyleCnt="6">
        <dgm:presLayoutVars>
          <dgm:bulletEnabled val="1"/>
        </dgm:presLayoutVars>
      </dgm:prSet>
      <dgm:spPr/>
    </dgm:pt>
    <dgm:pt modelId="{C4FD11C7-33B7-4797-87E4-37E0AC083E88}" type="pres">
      <dgm:prSet presAssocID="{497DFFEF-C1CA-4ACA-B806-297FA18D66DA}" presName="sibTrans" presStyleLbl="sibTrans2D1" presStyleIdx="4" presStyleCnt="6"/>
      <dgm:spPr/>
    </dgm:pt>
    <dgm:pt modelId="{258B7567-90A1-4E5A-919C-CA390E7425BF}" type="pres">
      <dgm:prSet presAssocID="{497DFFEF-C1CA-4ACA-B806-297FA18D66DA}" presName="connectorText" presStyleLbl="sibTrans2D1" presStyleIdx="4" presStyleCnt="6"/>
      <dgm:spPr/>
    </dgm:pt>
    <dgm:pt modelId="{8414A999-ABBD-4A7D-9EE6-DDF1E5ECD30E}" type="pres">
      <dgm:prSet presAssocID="{9B471AAC-A262-4F27-B6A3-730432BEB702}" presName="node" presStyleLbl="node1" presStyleIdx="5" presStyleCnt="6">
        <dgm:presLayoutVars>
          <dgm:bulletEnabled val="1"/>
        </dgm:presLayoutVars>
      </dgm:prSet>
      <dgm:spPr/>
    </dgm:pt>
    <dgm:pt modelId="{DE1107A1-58AB-4CBD-93FD-3394DE4948BF}" type="pres">
      <dgm:prSet presAssocID="{0DE2DF05-CEE7-485B-92F5-A6B7EDE05059}" presName="sibTrans" presStyleLbl="sibTrans2D1" presStyleIdx="5" presStyleCnt="6"/>
      <dgm:spPr/>
    </dgm:pt>
    <dgm:pt modelId="{542A0A67-DEDF-4B5B-8211-24E775A511C2}" type="pres">
      <dgm:prSet presAssocID="{0DE2DF05-CEE7-485B-92F5-A6B7EDE05059}" presName="connectorText" presStyleLbl="sibTrans2D1" presStyleIdx="5" presStyleCnt="6"/>
      <dgm:spPr/>
    </dgm:pt>
  </dgm:ptLst>
  <dgm:cxnLst>
    <dgm:cxn modelId="{960AE206-7416-4E47-B84A-065AB731BAB0}" srcId="{F1EC6F23-451F-427E-B8C5-8F9E07AD7C35}" destId="{21D10BF5-B5AA-4F1D-BE30-32BA574DAE84}" srcOrd="0" destOrd="0" parTransId="{3975EE17-B00E-444C-B7D0-94872930AFB6}" sibTransId="{352CB66A-87DE-40B7-98EE-AFC4F02155A6}"/>
    <dgm:cxn modelId="{A555F608-6966-4316-896E-5D9E282B715E}" srcId="{F1EC6F23-451F-427E-B8C5-8F9E07AD7C35}" destId="{5861EB92-BEA2-4AE4-ADFA-5316DE1184EF}" srcOrd="4" destOrd="0" parTransId="{82FADEC9-3515-4551-8385-C221850871D4}" sibTransId="{497DFFEF-C1CA-4ACA-B806-297FA18D66DA}"/>
    <dgm:cxn modelId="{2C35270D-F22A-419D-8A3E-24BCC5562661}" srcId="{F1EC6F23-451F-427E-B8C5-8F9E07AD7C35}" destId="{958869EC-E0E8-4846-8A00-5FC51017CA0D}" srcOrd="1" destOrd="0" parTransId="{CA0E2622-2151-48BC-A64D-7CF0EB43C869}" sibTransId="{9127E16C-D13D-4694-AA99-37C2DA5DA7CA}"/>
    <dgm:cxn modelId="{F76E5428-2EEC-4D37-A86B-79B38F778DF8}" type="presOf" srcId="{9B471AAC-A262-4F27-B6A3-730432BEB702}" destId="{8414A999-ABBD-4A7D-9EE6-DDF1E5ECD30E}" srcOrd="0" destOrd="0" presId="urn:microsoft.com/office/officeart/2005/8/layout/cycle2"/>
    <dgm:cxn modelId="{C8E21238-F488-44CB-A61D-9173FDEA6D61}" type="presOf" srcId="{3459E763-966F-4B13-96DB-C77D4F299256}" destId="{CA06A6BD-6ACB-4490-8A49-E5407342D897}" srcOrd="0" destOrd="0" presId="urn:microsoft.com/office/officeart/2005/8/layout/cycle2"/>
    <dgm:cxn modelId="{30497940-8D89-4911-BDAE-5114FC4A5360}" type="presOf" srcId="{497DFFEF-C1CA-4ACA-B806-297FA18D66DA}" destId="{258B7567-90A1-4E5A-919C-CA390E7425BF}" srcOrd="1" destOrd="0" presId="urn:microsoft.com/office/officeart/2005/8/layout/cycle2"/>
    <dgm:cxn modelId="{09F6E948-265C-4495-AFCF-722AA9E197B5}" type="presOf" srcId="{21D10BF5-B5AA-4F1D-BE30-32BA574DAE84}" destId="{DA14F698-B291-4190-A575-F3B2D1A66B0D}" srcOrd="0" destOrd="0" presId="urn:microsoft.com/office/officeart/2005/8/layout/cycle2"/>
    <dgm:cxn modelId="{E728AA51-C6F9-4F5A-9EBE-336EFEBA37D5}" type="presOf" srcId="{497DFFEF-C1CA-4ACA-B806-297FA18D66DA}" destId="{C4FD11C7-33B7-4797-87E4-37E0AC083E88}" srcOrd="0" destOrd="0" presId="urn:microsoft.com/office/officeart/2005/8/layout/cycle2"/>
    <dgm:cxn modelId="{4DAD1552-751C-4CBB-8A77-97634A59B737}" type="presOf" srcId="{43D45EA0-070E-4C46-B133-9F0FBD05B22F}" destId="{4BCAADCE-0211-41F1-B6BE-B8749C468D3E}" srcOrd="0" destOrd="0" presId="urn:microsoft.com/office/officeart/2005/8/layout/cycle2"/>
    <dgm:cxn modelId="{DD93E67A-9FBD-4D7C-A73F-813D47352024}" type="presOf" srcId="{483DF301-0CFF-4AA0-9183-014B87868FA0}" destId="{CEC20CA0-E271-4F3B-B6BA-C8E4E56E868A}" srcOrd="1" destOrd="0" presId="urn:microsoft.com/office/officeart/2005/8/layout/cycle2"/>
    <dgm:cxn modelId="{9ACE4882-4AC9-43CE-BBF8-C2A602B2F4E0}" type="presOf" srcId="{9127E16C-D13D-4694-AA99-37C2DA5DA7CA}" destId="{1F1364E4-36E1-4CF6-93D2-663876BCC391}" srcOrd="0" destOrd="0" presId="urn:microsoft.com/office/officeart/2005/8/layout/cycle2"/>
    <dgm:cxn modelId="{AD1BA687-31EE-4D93-8311-F3383991C3F5}" type="presOf" srcId="{5861EB92-BEA2-4AE4-ADFA-5316DE1184EF}" destId="{84971C94-3BAB-4194-9E85-AF262FFCC5D2}" srcOrd="0" destOrd="0" presId="urn:microsoft.com/office/officeart/2005/8/layout/cycle2"/>
    <dgm:cxn modelId="{3CB3C48E-BF56-432A-8B6A-3E7C4DFA0C8A}" type="presOf" srcId="{352CB66A-87DE-40B7-98EE-AFC4F02155A6}" destId="{67CE4490-0E2C-41FE-95F9-D1F7C8D97469}" srcOrd="1" destOrd="0" presId="urn:microsoft.com/office/officeart/2005/8/layout/cycle2"/>
    <dgm:cxn modelId="{D8965B93-8AC9-4895-B864-6142710AEE51}" srcId="{F1EC6F23-451F-427E-B8C5-8F9E07AD7C35}" destId="{43D45EA0-070E-4C46-B133-9F0FBD05B22F}" srcOrd="3" destOrd="0" parTransId="{5935C0D2-08B7-4F41-93E9-E75E3B510188}" sibTransId="{483DF301-0CFF-4AA0-9183-014B87868FA0}"/>
    <dgm:cxn modelId="{8825C893-9061-4FF4-8261-258450BE9F34}" type="presOf" srcId="{0DE2DF05-CEE7-485B-92F5-A6B7EDE05059}" destId="{542A0A67-DEDF-4B5B-8211-24E775A511C2}" srcOrd="1" destOrd="0" presId="urn:microsoft.com/office/officeart/2005/8/layout/cycle2"/>
    <dgm:cxn modelId="{D76AAB99-8D6F-4787-AE7B-C7485706E9AF}" type="presOf" srcId="{958869EC-E0E8-4846-8A00-5FC51017CA0D}" destId="{2EAC339F-A301-4966-89DF-6CF91500EA19}" srcOrd="0" destOrd="0" presId="urn:microsoft.com/office/officeart/2005/8/layout/cycle2"/>
    <dgm:cxn modelId="{CF5285A6-1FCB-4AEC-9A8F-2D75FDBE9BBD}" type="presOf" srcId="{F1EC6F23-451F-427E-B8C5-8F9E07AD7C35}" destId="{32BFFBC5-1C3F-41D1-9D2A-C4A51E137B36}" srcOrd="0" destOrd="0" presId="urn:microsoft.com/office/officeart/2005/8/layout/cycle2"/>
    <dgm:cxn modelId="{54D580A8-6457-4706-BFDF-0C498977E52A}" type="presOf" srcId="{AEC1C439-DDD4-43FC-95AB-956F470CB33A}" destId="{AC9C81D8-2C52-4542-961E-947B1C25D41D}" srcOrd="1" destOrd="0" presId="urn:microsoft.com/office/officeart/2005/8/layout/cycle2"/>
    <dgm:cxn modelId="{D16956AD-9D1F-495B-95B9-944C2F008114}" type="presOf" srcId="{9127E16C-D13D-4694-AA99-37C2DA5DA7CA}" destId="{1488F763-AEB0-4E4C-AE16-E9F352BB7DB1}" srcOrd="1" destOrd="0" presId="urn:microsoft.com/office/officeart/2005/8/layout/cycle2"/>
    <dgm:cxn modelId="{610FE8B0-2A40-4281-9D00-B51EABC40615}" srcId="{F1EC6F23-451F-427E-B8C5-8F9E07AD7C35}" destId="{9B471AAC-A262-4F27-B6A3-730432BEB702}" srcOrd="5" destOrd="0" parTransId="{F2842689-08A3-4C6E-BF73-3D871BE2534A}" sibTransId="{0DE2DF05-CEE7-485B-92F5-A6B7EDE05059}"/>
    <dgm:cxn modelId="{73D6A6D0-8718-46E7-8E83-CD7408C4215C}" type="presOf" srcId="{483DF301-0CFF-4AA0-9183-014B87868FA0}" destId="{67C90C57-A32C-4C21-82E9-2B576DC6F877}" srcOrd="0" destOrd="0" presId="urn:microsoft.com/office/officeart/2005/8/layout/cycle2"/>
    <dgm:cxn modelId="{702FFBD8-CF44-4FD0-BEE9-E837D6B9208A}" type="presOf" srcId="{AEC1C439-DDD4-43FC-95AB-956F470CB33A}" destId="{8D0ADDE6-9813-4BF7-8CA4-1C6E6EEAA956}" srcOrd="0" destOrd="0" presId="urn:microsoft.com/office/officeart/2005/8/layout/cycle2"/>
    <dgm:cxn modelId="{FC7F6DDF-9A6D-4199-937C-3A18043E6FE1}" type="presOf" srcId="{352CB66A-87DE-40B7-98EE-AFC4F02155A6}" destId="{2B609498-22C0-4C4A-9032-D578F143694E}" srcOrd="0" destOrd="0" presId="urn:microsoft.com/office/officeart/2005/8/layout/cycle2"/>
    <dgm:cxn modelId="{55CAF4DF-15A2-47EE-A749-110884FBE1DD}" type="presOf" srcId="{0DE2DF05-CEE7-485B-92F5-A6B7EDE05059}" destId="{DE1107A1-58AB-4CBD-93FD-3394DE4948BF}" srcOrd="0" destOrd="0" presId="urn:microsoft.com/office/officeart/2005/8/layout/cycle2"/>
    <dgm:cxn modelId="{9E5C27F7-B3D9-46F0-B8F6-F5791C02B32A}" srcId="{F1EC6F23-451F-427E-B8C5-8F9E07AD7C35}" destId="{3459E763-966F-4B13-96DB-C77D4F299256}" srcOrd="2" destOrd="0" parTransId="{71B9CB9E-94C0-464F-A08F-93169EBE4652}" sibTransId="{AEC1C439-DDD4-43FC-95AB-956F470CB33A}"/>
    <dgm:cxn modelId="{800E10CE-D632-45AD-81E2-BB7114E43AB3}" type="presParOf" srcId="{32BFFBC5-1C3F-41D1-9D2A-C4A51E137B36}" destId="{DA14F698-B291-4190-A575-F3B2D1A66B0D}" srcOrd="0" destOrd="0" presId="urn:microsoft.com/office/officeart/2005/8/layout/cycle2"/>
    <dgm:cxn modelId="{864656AB-8E59-4AAC-B7C6-917A8FA17A28}" type="presParOf" srcId="{32BFFBC5-1C3F-41D1-9D2A-C4A51E137B36}" destId="{2B609498-22C0-4C4A-9032-D578F143694E}" srcOrd="1" destOrd="0" presId="urn:microsoft.com/office/officeart/2005/8/layout/cycle2"/>
    <dgm:cxn modelId="{51A30870-D830-4B76-80D4-CAEFCF9A3B94}" type="presParOf" srcId="{2B609498-22C0-4C4A-9032-D578F143694E}" destId="{67CE4490-0E2C-41FE-95F9-D1F7C8D97469}" srcOrd="0" destOrd="0" presId="urn:microsoft.com/office/officeart/2005/8/layout/cycle2"/>
    <dgm:cxn modelId="{A9C008D7-6BD0-4F50-8B2B-D288EDD7AF72}" type="presParOf" srcId="{32BFFBC5-1C3F-41D1-9D2A-C4A51E137B36}" destId="{2EAC339F-A301-4966-89DF-6CF91500EA19}" srcOrd="2" destOrd="0" presId="urn:microsoft.com/office/officeart/2005/8/layout/cycle2"/>
    <dgm:cxn modelId="{9093C277-41AE-406B-A0B6-2134CECDF3FF}" type="presParOf" srcId="{32BFFBC5-1C3F-41D1-9D2A-C4A51E137B36}" destId="{1F1364E4-36E1-4CF6-93D2-663876BCC391}" srcOrd="3" destOrd="0" presId="urn:microsoft.com/office/officeart/2005/8/layout/cycle2"/>
    <dgm:cxn modelId="{282EE5D8-99B4-4378-96F0-B12C5249F2F6}" type="presParOf" srcId="{1F1364E4-36E1-4CF6-93D2-663876BCC391}" destId="{1488F763-AEB0-4E4C-AE16-E9F352BB7DB1}" srcOrd="0" destOrd="0" presId="urn:microsoft.com/office/officeart/2005/8/layout/cycle2"/>
    <dgm:cxn modelId="{F172D1F6-1A27-4CA6-87DB-E5E4BFB28687}" type="presParOf" srcId="{32BFFBC5-1C3F-41D1-9D2A-C4A51E137B36}" destId="{CA06A6BD-6ACB-4490-8A49-E5407342D897}" srcOrd="4" destOrd="0" presId="urn:microsoft.com/office/officeart/2005/8/layout/cycle2"/>
    <dgm:cxn modelId="{453F8DF0-30DB-40FA-A8E5-0A65306D31E0}" type="presParOf" srcId="{32BFFBC5-1C3F-41D1-9D2A-C4A51E137B36}" destId="{8D0ADDE6-9813-4BF7-8CA4-1C6E6EEAA956}" srcOrd="5" destOrd="0" presId="urn:microsoft.com/office/officeart/2005/8/layout/cycle2"/>
    <dgm:cxn modelId="{C70292FB-91CA-4D60-88E5-60F15E0EFC49}" type="presParOf" srcId="{8D0ADDE6-9813-4BF7-8CA4-1C6E6EEAA956}" destId="{AC9C81D8-2C52-4542-961E-947B1C25D41D}" srcOrd="0" destOrd="0" presId="urn:microsoft.com/office/officeart/2005/8/layout/cycle2"/>
    <dgm:cxn modelId="{B70F920E-3BAD-4875-9037-88252F048A46}" type="presParOf" srcId="{32BFFBC5-1C3F-41D1-9D2A-C4A51E137B36}" destId="{4BCAADCE-0211-41F1-B6BE-B8749C468D3E}" srcOrd="6" destOrd="0" presId="urn:microsoft.com/office/officeart/2005/8/layout/cycle2"/>
    <dgm:cxn modelId="{29AFCCE4-25CB-4ED7-B913-7B656944328F}" type="presParOf" srcId="{32BFFBC5-1C3F-41D1-9D2A-C4A51E137B36}" destId="{67C90C57-A32C-4C21-82E9-2B576DC6F877}" srcOrd="7" destOrd="0" presId="urn:microsoft.com/office/officeart/2005/8/layout/cycle2"/>
    <dgm:cxn modelId="{68C7D828-7562-43A8-B043-95CD11739C40}" type="presParOf" srcId="{67C90C57-A32C-4C21-82E9-2B576DC6F877}" destId="{CEC20CA0-E271-4F3B-B6BA-C8E4E56E868A}" srcOrd="0" destOrd="0" presId="urn:microsoft.com/office/officeart/2005/8/layout/cycle2"/>
    <dgm:cxn modelId="{5CC4E3CE-AA5C-46DA-A047-F65BAF25FC81}" type="presParOf" srcId="{32BFFBC5-1C3F-41D1-9D2A-C4A51E137B36}" destId="{84971C94-3BAB-4194-9E85-AF262FFCC5D2}" srcOrd="8" destOrd="0" presId="urn:microsoft.com/office/officeart/2005/8/layout/cycle2"/>
    <dgm:cxn modelId="{3E678716-AD29-471F-9EDE-0205415E3D60}" type="presParOf" srcId="{32BFFBC5-1C3F-41D1-9D2A-C4A51E137B36}" destId="{C4FD11C7-33B7-4797-87E4-37E0AC083E88}" srcOrd="9" destOrd="0" presId="urn:microsoft.com/office/officeart/2005/8/layout/cycle2"/>
    <dgm:cxn modelId="{C935BC8A-519D-48A8-B9EF-FB01E31F996B}" type="presParOf" srcId="{C4FD11C7-33B7-4797-87E4-37E0AC083E88}" destId="{258B7567-90A1-4E5A-919C-CA390E7425BF}" srcOrd="0" destOrd="0" presId="urn:microsoft.com/office/officeart/2005/8/layout/cycle2"/>
    <dgm:cxn modelId="{F4A9F541-85E9-419B-A676-16042B9DC33C}" type="presParOf" srcId="{32BFFBC5-1C3F-41D1-9D2A-C4A51E137B36}" destId="{8414A999-ABBD-4A7D-9EE6-DDF1E5ECD30E}" srcOrd="10" destOrd="0" presId="urn:microsoft.com/office/officeart/2005/8/layout/cycle2"/>
    <dgm:cxn modelId="{37D2D2CE-5941-4362-AFFC-183004AC5DDA}" type="presParOf" srcId="{32BFFBC5-1C3F-41D1-9D2A-C4A51E137B36}" destId="{DE1107A1-58AB-4CBD-93FD-3394DE4948BF}" srcOrd="11" destOrd="0" presId="urn:microsoft.com/office/officeart/2005/8/layout/cycle2"/>
    <dgm:cxn modelId="{B8F3589A-C95A-40A4-B562-75CB938E0340}" type="presParOf" srcId="{DE1107A1-58AB-4CBD-93FD-3394DE4948BF}" destId="{542A0A67-DEDF-4B5B-8211-24E775A511C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0BE5-C9D8-4409-B625-F4798DFEAAE6}">
      <dsp:nvSpPr>
        <dsp:cNvPr id="0" name=""/>
        <dsp:cNvSpPr/>
      </dsp:nvSpPr>
      <dsp:spPr>
        <a:xfrm>
          <a:off x="2757328" y="2312"/>
          <a:ext cx="1450509" cy="94283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育薬精神</a:t>
          </a:r>
        </a:p>
      </dsp:txBody>
      <dsp:txXfrm>
        <a:off x="2803353" y="48337"/>
        <a:ext cx="1358459" cy="850781"/>
      </dsp:txXfrm>
    </dsp:sp>
    <dsp:sp modelId="{C06356AD-F1A8-42F8-B0F6-38950578E2DE}">
      <dsp:nvSpPr>
        <dsp:cNvPr id="0" name=""/>
        <dsp:cNvSpPr/>
      </dsp:nvSpPr>
      <dsp:spPr>
        <a:xfrm>
          <a:off x="1263006" y="473727"/>
          <a:ext cx="4439154" cy="4439154"/>
        </a:xfrm>
        <a:custGeom>
          <a:avLst/>
          <a:gdLst/>
          <a:ahLst/>
          <a:cxnLst/>
          <a:rect l="0" t="0" r="0" b="0"/>
          <a:pathLst>
            <a:path>
              <a:moveTo>
                <a:pt x="2954083" y="125055"/>
              </a:moveTo>
              <a:arcTo wR="2219577" hR="2219577" stAng="17359484" swAng="149956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0825F3-4752-4592-B358-049FCC38D0A4}">
      <dsp:nvSpPr>
        <dsp:cNvPr id="0" name=""/>
        <dsp:cNvSpPr/>
      </dsp:nvSpPr>
      <dsp:spPr>
        <a:xfrm>
          <a:off x="4679539" y="1112100"/>
          <a:ext cx="1450509" cy="94283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t>CRA</a:t>
          </a:r>
          <a:r>
            <a:rPr kumimoji="1" lang="ja-JP" altLang="en-US" sz="2000" kern="1200" dirty="0"/>
            <a:t>としてのプロ意識</a:t>
          </a:r>
        </a:p>
      </dsp:txBody>
      <dsp:txXfrm>
        <a:off x="4725564" y="1158125"/>
        <a:ext cx="1358459" cy="850781"/>
      </dsp:txXfrm>
    </dsp:sp>
    <dsp:sp modelId="{D731BDC3-A9AC-4A39-BFB2-6695B57DAC4C}">
      <dsp:nvSpPr>
        <dsp:cNvPr id="0" name=""/>
        <dsp:cNvSpPr/>
      </dsp:nvSpPr>
      <dsp:spPr>
        <a:xfrm>
          <a:off x="1263006" y="473727"/>
          <a:ext cx="4439154" cy="4439154"/>
        </a:xfrm>
        <a:custGeom>
          <a:avLst/>
          <a:gdLst/>
          <a:ahLst/>
          <a:cxnLst/>
          <a:rect l="0" t="0" r="0" b="0"/>
          <a:pathLst>
            <a:path>
              <a:moveTo>
                <a:pt x="4349008" y="1593442"/>
              </a:moveTo>
              <a:arcTo wR="2219577" hR="2219577" stAng="20616879" swAng="196624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F416CC-D67F-4417-952E-66D6271ED7CF}">
      <dsp:nvSpPr>
        <dsp:cNvPr id="0" name=""/>
        <dsp:cNvSpPr/>
      </dsp:nvSpPr>
      <dsp:spPr>
        <a:xfrm>
          <a:off x="4679539" y="3331678"/>
          <a:ext cx="1450509" cy="94283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想像力</a:t>
          </a:r>
        </a:p>
      </dsp:txBody>
      <dsp:txXfrm>
        <a:off x="4725564" y="3377703"/>
        <a:ext cx="1358459" cy="850781"/>
      </dsp:txXfrm>
    </dsp:sp>
    <dsp:sp modelId="{0C2F5F24-31DD-4790-B22A-CEA9159B12DD}">
      <dsp:nvSpPr>
        <dsp:cNvPr id="0" name=""/>
        <dsp:cNvSpPr/>
      </dsp:nvSpPr>
      <dsp:spPr>
        <a:xfrm>
          <a:off x="1263006" y="473727"/>
          <a:ext cx="4439154" cy="4439154"/>
        </a:xfrm>
        <a:custGeom>
          <a:avLst/>
          <a:gdLst/>
          <a:ahLst/>
          <a:cxnLst/>
          <a:rect l="0" t="0" r="0" b="0"/>
          <a:pathLst>
            <a:path>
              <a:moveTo>
                <a:pt x="3770246" y="3807641"/>
              </a:moveTo>
              <a:arcTo wR="2219577" hR="2219577" stAng="2740955" swAng="149956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E4E55E-9C10-4ED6-B487-9D475084EBF5}">
      <dsp:nvSpPr>
        <dsp:cNvPr id="0" name=""/>
        <dsp:cNvSpPr/>
      </dsp:nvSpPr>
      <dsp:spPr>
        <a:xfrm>
          <a:off x="2757328" y="4441466"/>
          <a:ext cx="1450509" cy="94283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主体性・当事者意識</a:t>
          </a:r>
        </a:p>
      </dsp:txBody>
      <dsp:txXfrm>
        <a:off x="2803353" y="4487491"/>
        <a:ext cx="1358459" cy="850781"/>
      </dsp:txXfrm>
    </dsp:sp>
    <dsp:sp modelId="{9865F3E4-753B-44D3-9BA0-0A773FA48D46}">
      <dsp:nvSpPr>
        <dsp:cNvPr id="0" name=""/>
        <dsp:cNvSpPr/>
      </dsp:nvSpPr>
      <dsp:spPr>
        <a:xfrm>
          <a:off x="1263006" y="473727"/>
          <a:ext cx="4439154" cy="4439154"/>
        </a:xfrm>
        <a:custGeom>
          <a:avLst/>
          <a:gdLst/>
          <a:ahLst/>
          <a:cxnLst/>
          <a:rect l="0" t="0" r="0" b="0"/>
          <a:pathLst>
            <a:path>
              <a:moveTo>
                <a:pt x="1485070" y="4314099"/>
              </a:moveTo>
              <a:arcTo wR="2219577" hR="2219577" stAng="6559484" swAng="149956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E0B64E-C275-4E16-BC41-CBBFAF29B62E}">
      <dsp:nvSpPr>
        <dsp:cNvPr id="0" name=""/>
        <dsp:cNvSpPr/>
      </dsp:nvSpPr>
      <dsp:spPr>
        <a:xfrm>
          <a:off x="835118" y="3331678"/>
          <a:ext cx="1450509" cy="94283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思考力・</a:t>
          </a:r>
          <a:br>
            <a:rPr kumimoji="1" lang="en-US" altLang="ja-JP" sz="2000" kern="1200" dirty="0"/>
          </a:br>
          <a:r>
            <a:rPr kumimoji="1" lang="ja-JP" altLang="en-US" sz="2000" kern="1200" dirty="0"/>
            <a:t>判断力</a:t>
          </a:r>
        </a:p>
      </dsp:txBody>
      <dsp:txXfrm>
        <a:off x="881143" y="3377703"/>
        <a:ext cx="1358459" cy="850781"/>
      </dsp:txXfrm>
    </dsp:sp>
    <dsp:sp modelId="{A526CC40-B1CB-44E7-AF30-4AB5368CE3D2}">
      <dsp:nvSpPr>
        <dsp:cNvPr id="0" name=""/>
        <dsp:cNvSpPr/>
      </dsp:nvSpPr>
      <dsp:spPr>
        <a:xfrm>
          <a:off x="1263006" y="473727"/>
          <a:ext cx="4439154" cy="4439154"/>
        </a:xfrm>
        <a:custGeom>
          <a:avLst/>
          <a:gdLst/>
          <a:ahLst/>
          <a:cxnLst/>
          <a:rect l="0" t="0" r="0" b="0"/>
          <a:pathLst>
            <a:path>
              <a:moveTo>
                <a:pt x="90145" y="2845711"/>
              </a:moveTo>
              <a:arcTo wR="2219577" hR="2219577" stAng="9816879" swAng="196624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47EAD1-DE3B-4801-BEEF-9B3E07907337}">
      <dsp:nvSpPr>
        <dsp:cNvPr id="0" name=""/>
        <dsp:cNvSpPr/>
      </dsp:nvSpPr>
      <dsp:spPr>
        <a:xfrm>
          <a:off x="835118" y="1112100"/>
          <a:ext cx="1450509" cy="94283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柔軟性</a:t>
          </a:r>
        </a:p>
      </dsp:txBody>
      <dsp:txXfrm>
        <a:off x="881143" y="1158125"/>
        <a:ext cx="1358459" cy="850781"/>
      </dsp:txXfrm>
    </dsp:sp>
    <dsp:sp modelId="{68DE9F12-5673-4E71-8E99-B0D3BEA00BE7}">
      <dsp:nvSpPr>
        <dsp:cNvPr id="0" name=""/>
        <dsp:cNvSpPr/>
      </dsp:nvSpPr>
      <dsp:spPr>
        <a:xfrm>
          <a:off x="1263006" y="473727"/>
          <a:ext cx="4439154" cy="4439154"/>
        </a:xfrm>
        <a:custGeom>
          <a:avLst/>
          <a:gdLst/>
          <a:ahLst/>
          <a:cxnLst/>
          <a:rect l="0" t="0" r="0" b="0"/>
          <a:pathLst>
            <a:path>
              <a:moveTo>
                <a:pt x="668907" y="631513"/>
              </a:moveTo>
              <a:arcTo wR="2219577" hR="2219577" stAng="13540955" swAng="149956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AAC91-EAAC-4744-B230-7C6A1CAFDADF}">
      <dsp:nvSpPr>
        <dsp:cNvPr id="0" name=""/>
        <dsp:cNvSpPr/>
      </dsp:nvSpPr>
      <dsp:spPr>
        <a:xfrm rot="5400000">
          <a:off x="4724340" y="-2198581"/>
          <a:ext cx="609403" cy="516153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kumimoji="1" lang="ja-JP" altLang="en-US" sz="1600" kern="1200" dirty="0"/>
        </a:p>
      </dsp:txBody>
      <dsp:txXfrm rot="-5400000">
        <a:off x="2448276" y="107232"/>
        <a:ext cx="5131784" cy="549905"/>
      </dsp:txXfrm>
    </dsp:sp>
    <dsp:sp modelId="{C48130DB-0C01-4395-A3B1-F4261699B2CC}">
      <dsp:nvSpPr>
        <dsp:cNvPr id="0" name=""/>
        <dsp:cNvSpPr/>
      </dsp:nvSpPr>
      <dsp:spPr>
        <a:xfrm>
          <a:off x="432067" y="1308"/>
          <a:ext cx="1993187" cy="76175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育薬精神</a:t>
          </a:r>
        </a:p>
      </dsp:txBody>
      <dsp:txXfrm>
        <a:off x="469253" y="38494"/>
        <a:ext cx="1918815" cy="687382"/>
      </dsp:txXfrm>
    </dsp:sp>
    <dsp:sp modelId="{5FDCB558-4664-46A4-A08B-2F4390B00935}">
      <dsp:nvSpPr>
        <dsp:cNvPr id="0" name=""/>
        <dsp:cNvSpPr/>
      </dsp:nvSpPr>
      <dsp:spPr>
        <a:xfrm rot="5400000">
          <a:off x="4724340" y="-1398739"/>
          <a:ext cx="609403" cy="516153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kumimoji="1" lang="ja-JP" altLang="en-US" sz="1600" kern="1200" dirty="0"/>
        </a:p>
      </dsp:txBody>
      <dsp:txXfrm rot="-5400000">
        <a:off x="2448276" y="907074"/>
        <a:ext cx="5131784" cy="549905"/>
      </dsp:txXfrm>
    </dsp:sp>
    <dsp:sp modelId="{D09102D7-E93D-4D3D-8DFF-6E0C8A2C8296}">
      <dsp:nvSpPr>
        <dsp:cNvPr id="0" name=""/>
        <dsp:cNvSpPr/>
      </dsp:nvSpPr>
      <dsp:spPr>
        <a:xfrm>
          <a:off x="455087" y="801150"/>
          <a:ext cx="1993187" cy="76175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t>CRA</a:t>
          </a:r>
          <a:r>
            <a:rPr kumimoji="1" lang="ja-JP" altLang="en-US" sz="2000" kern="1200" dirty="0"/>
            <a:t>としての</a:t>
          </a:r>
          <a:br>
            <a:rPr kumimoji="1" lang="en-US" altLang="ja-JP" sz="2000" kern="1200" dirty="0"/>
          </a:br>
          <a:r>
            <a:rPr kumimoji="1" lang="ja-JP" altLang="en-US" sz="2000" kern="1200" dirty="0"/>
            <a:t>プロ意識</a:t>
          </a:r>
        </a:p>
      </dsp:txBody>
      <dsp:txXfrm>
        <a:off x="492273" y="838336"/>
        <a:ext cx="1918815" cy="687382"/>
      </dsp:txXfrm>
    </dsp:sp>
    <dsp:sp modelId="{B2AEC8A0-4D21-49EC-919E-B84D4988D757}">
      <dsp:nvSpPr>
        <dsp:cNvPr id="0" name=""/>
        <dsp:cNvSpPr/>
      </dsp:nvSpPr>
      <dsp:spPr>
        <a:xfrm rot="5400000">
          <a:off x="4747392" y="-599092"/>
          <a:ext cx="609403" cy="516153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kumimoji="1" lang="ja-JP" altLang="en-US" sz="1600" kern="1200" dirty="0"/>
        </a:p>
      </dsp:txBody>
      <dsp:txXfrm rot="-5400000">
        <a:off x="2471328" y="1706721"/>
        <a:ext cx="5131784" cy="549905"/>
      </dsp:txXfrm>
    </dsp:sp>
    <dsp:sp modelId="{E07C42A4-9D65-41DF-B4B3-2E5E79A72CBB}">
      <dsp:nvSpPr>
        <dsp:cNvPr id="0" name=""/>
        <dsp:cNvSpPr/>
      </dsp:nvSpPr>
      <dsp:spPr>
        <a:xfrm>
          <a:off x="455087" y="1600992"/>
          <a:ext cx="1993187" cy="76175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想像力</a:t>
          </a:r>
        </a:p>
      </dsp:txBody>
      <dsp:txXfrm>
        <a:off x="492273" y="1638178"/>
        <a:ext cx="1918815" cy="687382"/>
      </dsp:txXfrm>
    </dsp:sp>
    <dsp:sp modelId="{5A8649C6-CC79-4ED2-9F37-72C0DE14FBB6}">
      <dsp:nvSpPr>
        <dsp:cNvPr id="0" name=""/>
        <dsp:cNvSpPr/>
      </dsp:nvSpPr>
      <dsp:spPr>
        <a:xfrm rot="5400000">
          <a:off x="4724340" y="200944"/>
          <a:ext cx="609403" cy="516153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kumimoji="1" lang="ja-JP" altLang="en-US" sz="1600" kern="1200" dirty="0"/>
        </a:p>
      </dsp:txBody>
      <dsp:txXfrm rot="-5400000">
        <a:off x="2448276" y="2506758"/>
        <a:ext cx="5131784" cy="549905"/>
      </dsp:txXfrm>
    </dsp:sp>
    <dsp:sp modelId="{6F1E39CE-F2AC-4BAB-B9ED-15E94504DF28}">
      <dsp:nvSpPr>
        <dsp:cNvPr id="0" name=""/>
        <dsp:cNvSpPr/>
      </dsp:nvSpPr>
      <dsp:spPr>
        <a:xfrm>
          <a:off x="455087" y="2400833"/>
          <a:ext cx="1993187" cy="76175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主体性・</a:t>
          </a:r>
          <a:br>
            <a:rPr kumimoji="1" lang="en-US" altLang="ja-JP" sz="2000" kern="1200" dirty="0"/>
          </a:br>
          <a:r>
            <a:rPr kumimoji="1" lang="ja-JP" altLang="en-US" sz="2000" kern="1200" dirty="0"/>
            <a:t>当事者意識</a:t>
          </a:r>
        </a:p>
      </dsp:txBody>
      <dsp:txXfrm>
        <a:off x="492273" y="2438019"/>
        <a:ext cx="1918815" cy="687382"/>
      </dsp:txXfrm>
    </dsp:sp>
    <dsp:sp modelId="{02046582-4E8B-4B5A-8EB0-0A4A08D80A11}">
      <dsp:nvSpPr>
        <dsp:cNvPr id="0" name=""/>
        <dsp:cNvSpPr/>
      </dsp:nvSpPr>
      <dsp:spPr>
        <a:xfrm rot="5400000">
          <a:off x="4724340" y="1036302"/>
          <a:ext cx="609403" cy="516153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kumimoji="1" lang="ja-JP" altLang="en-US" sz="1600" kern="1200" dirty="0"/>
        </a:p>
        <a:p>
          <a:pPr marL="171450" lvl="1" indent="-171450" algn="l" defTabSz="711200">
            <a:lnSpc>
              <a:spcPct val="90000"/>
            </a:lnSpc>
            <a:spcBef>
              <a:spcPct val="0"/>
            </a:spcBef>
            <a:spcAft>
              <a:spcPct val="15000"/>
            </a:spcAft>
            <a:buChar char="•"/>
          </a:pPr>
          <a:endParaRPr kumimoji="1" lang="ja-JP" altLang="en-US" sz="1600" kern="1200" dirty="0"/>
        </a:p>
      </dsp:txBody>
      <dsp:txXfrm rot="-5400000">
        <a:off x="2448276" y="3342116"/>
        <a:ext cx="5131784" cy="549905"/>
      </dsp:txXfrm>
    </dsp:sp>
    <dsp:sp modelId="{C31C24EC-CBCF-4686-B071-92ACAA60A846}">
      <dsp:nvSpPr>
        <dsp:cNvPr id="0" name=""/>
        <dsp:cNvSpPr/>
      </dsp:nvSpPr>
      <dsp:spPr>
        <a:xfrm>
          <a:off x="455087" y="3200675"/>
          <a:ext cx="1993187" cy="76175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思考力・</a:t>
          </a:r>
          <a:br>
            <a:rPr kumimoji="1" lang="en-US" altLang="ja-JP" sz="2000" kern="1200" dirty="0"/>
          </a:br>
          <a:r>
            <a:rPr kumimoji="1" lang="ja-JP" altLang="en-US" sz="2000" kern="1200" dirty="0"/>
            <a:t>判断力</a:t>
          </a:r>
        </a:p>
      </dsp:txBody>
      <dsp:txXfrm>
        <a:off x="492273" y="3237861"/>
        <a:ext cx="1918815" cy="687382"/>
      </dsp:txXfrm>
    </dsp:sp>
    <dsp:sp modelId="{8708138D-E45A-4FFF-B448-51F56378A60E}">
      <dsp:nvSpPr>
        <dsp:cNvPr id="0" name=""/>
        <dsp:cNvSpPr/>
      </dsp:nvSpPr>
      <dsp:spPr>
        <a:xfrm rot="5400000">
          <a:off x="4724340" y="1800627"/>
          <a:ext cx="609403" cy="516153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endParaRPr kumimoji="1" lang="ja-JP" altLang="en-US" sz="1600" kern="1200" dirty="0"/>
        </a:p>
      </dsp:txBody>
      <dsp:txXfrm rot="-5400000">
        <a:off x="2448276" y="4106441"/>
        <a:ext cx="5131784" cy="549905"/>
      </dsp:txXfrm>
    </dsp:sp>
    <dsp:sp modelId="{DE30B25B-C107-49CC-AD67-A5E380D49784}">
      <dsp:nvSpPr>
        <dsp:cNvPr id="0" name=""/>
        <dsp:cNvSpPr/>
      </dsp:nvSpPr>
      <dsp:spPr>
        <a:xfrm>
          <a:off x="455087" y="4000517"/>
          <a:ext cx="1993187" cy="76175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柔軟性</a:t>
          </a:r>
        </a:p>
      </dsp:txBody>
      <dsp:txXfrm>
        <a:off x="492273" y="4037703"/>
        <a:ext cx="1918815" cy="687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8EF4B-75CB-4A49-9838-293209B4B511}">
      <dsp:nvSpPr>
        <dsp:cNvPr id="0" name=""/>
        <dsp:cNvSpPr/>
      </dsp:nvSpPr>
      <dsp:spPr>
        <a:xfrm>
          <a:off x="0" y="0"/>
          <a:ext cx="2435908" cy="562074"/>
        </a:xfrm>
        <a:prstGeom prst="chevron">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施設選定</a:t>
          </a:r>
        </a:p>
      </dsp:txBody>
      <dsp:txXfrm>
        <a:off x="281037" y="0"/>
        <a:ext cx="1873834" cy="562074"/>
      </dsp:txXfrm>
    </dsp:sp>
    <dsp:sp modelId="{B813643F-8D50-4734-AAEA-AC110EC66E6B}">
      <dsp:nvSpPr>
        <dsp:cNvPr id="0" name=""/>
        <dsp:cNvSpPr/>
      </dsp:nvSpPr>
      <dsp:spPr>
        <a:xfrm>
          <a:off x="2196502" y="0"/>
          <a:ext cx="2435908" cy="562074"/>
        </a:xfrm>
        <a:prstGeom prst="chevron">
          <a:avLst/>
        </a:prstGeom>
        <a:gradFill rotWithShape="0">
          <a:gsLst>
            <a:gs pos="0">
              <a:schemeClr val="accent2">
                <a:shade val="80000"/>
                <a:hueOff val="0"/>
                <a:satOff val="-9340"/>
                <a:lumOff val="10584"/>
                <a:alphaOff val="0"/>
                <a:shade val="51000"/>
                <a:satMod val="130000"/>
              </a:schemeClr>
            </a:gs>
            <a:gs pos="80000">
              <a:schemeClr val="accent2">
                <a:shade val="80000"/>
                <a:hueOff val="0"/>
                <a:satOff val="-9340"/>
                <a:lumOff val="10584"/>
                <a:alphaOff val="0"/>
                <a:shade val="93000"/>
                <a:satMod val="130000"/>
              </a:schemeClr>
            </a:gs>
            <a:gs pos="100000">
              <a:schemeClr val="accent2">
                <a:shade val="80000"/>
                <a:hueOff val="0"/>
                <a:satOff val="-9340"/>
                <a:lumOff val="105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依頼～契約</a:t>
          </a:r>
        </a:p>
      </dsp:txBody>
      <dsp:txXfrm>
        <a:off x="2477539" y="0"/>
        <a:ext cx="1873834" cy="562074"/>
      </dsp:txXfrm>
    </dsp:sp>
    <dsp:sp modelId="{6FF5DC09-2879-4169-B672-23A62CFC8E2E}">
      <dsp:nvSpPr>
        <dsp:cNvPr id="0" name=""/>
        <dsp:cNvSpPr/>
      </dsp:nvSpPr>
      <dsp:spPr>
        <a:xfrm>
          <a:off x="4388819" y="0"/>
          <a:ext cx="2435908" cy="562074"/>
        </a:xfrm>
        <a:prstGeom prst="chevron">
          <a:avLst/>
        </a:prstGeom>
        <a:gradFill rotWithShape="0">
          <a:gsLst>
            <a:gs pos="0">
              <a:schemeClr val="accent2">
                <a:shade val="80000"/>
                <a:hueOff val="0"/>
                <a:satOff val="-18679"/>
                <a:lumOff val="21168"/>
                <a:alphaOff val="0"/>
                <a:shade val="51000"/>
                <a:satMod val="130000"/>
              </a:schemeClr>
            </a:gs>
            <a:gs pos="80000">
              <a:schemeClr val="accent2">
                <a:shade val="80000"/>
                <a:hueOff val="0"/>
                <a:satOff val="-18679"/>
                <a:lumOff val="21168"/>
                <a:alphaOff val="0"/>
                <a:shade val="93000"/>
                <a:satMod val="130000"/>
              </a:schemeClr>
            </a:gs>
            <a:gs pos="100000">
              <a:schemeClr val="accent2">
                <a:shade val="80000"/>
                <a:hueOff val="0"/>
                <a:satOff val="-18679"/>
                <a:lumOff val="211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治験実施中</a:t>
          </a:r>
        </a:p>
      </dsp:txBody>
      <dsp:txXfrm>
        <a:off x="4669856" y="0"/>
        <a:ext cx="1873834" cy="562074"/>
      </dsp:txXfrm>
    </dsp:sp>
    <dsp:sp modelId="{2A0B5C84-1585-48A7-844D-113E502E3104}">
      <dsp:nvSpPr>
        <dsp:cNvPr id="0" name=""/>
        <dsp:cNvSpPr/>
      </dsp:nvSpPr>
      <dsp:spPr>
        <a:xfrm>
          <a:off x="6581137" y="0"/>
          <a:ext cx="2435908" cy="562074"/>
        </a:xfrm>
        <a:prstGeom prst="chevron">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終了</a:t>
          </a:r>
        </a:p>
      </dsp:txBody>
      <dsp:txXfrm>
        <a:off x="6862174" y="0"/>
        <a:ext cx="1873834" cy="562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4F698-B291-4190-A575-F3B2D1A66B0D}">
      <dsp:nvSpPr>
        <dsp:cNvPr id="0" name=""/>
        <dsp:cNvSpPr/>
      </dsp:nvSpPr>
      <dsp:spPr>
        <a:xfrm>
          <a:off x="2598845" y="1960"/>
          <a:ext cx="1211021" cy="1211021"/>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Why</a:t>
          </a:r>
          <a:endParaRPr kumimoji="1" lang="ja-JP" altLang="en-US" sz="2100" kern="1200" dirty="0"/>
        </a:p>
      </dsp:txBody>
      <dsp:txXfrm>
        <a:off x="2776195" y="179310"/>
        <a:ext cx="856321" cy="856321"/>
      </dsp:txXfrm>
    </dsp:sp>
    <dsp:sp modelId="{2B609498-22C0-4C4A-9032-D578F143694E}">
      <dsp:nvSpPr>
        <dsp:cNvPr id="0" name=""/>
        <dsp:cNvSpPr/>
      </dsp:nvSpPr>
      <dsp:spPr>
        <a:xfrm rot="1800000">
          <a:off x="3822809" y="853012"/>
          <a:ext cx="321597" cy="408719"/>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3829272" y="910636"/>
        <a:ext cx="225118" cy="245231"/>
      </dsp:txXfrm>
    </dsp:sp>
    <dsp:sp modelId="{2EAC339F-A301-4966-89DF-6CF91500EA19}">
      <dsp:nvSpPr>
        <dsp:cNvPr id="0" name=""/>
        <dsp:cNvSpPr/>
      </dsp:nvSpPr>
      <dsp:spPr>
        <a:xfrm>
          <a:off x="4173113" y="910865"/>
          <a:ext cx="1211021" cy="1211021"/>
        </a:xfrm>
        <a:prstGeom prst="ellipse">
          <a:avLst/>
        </a:prstGeom>
        <a:gradFill rotWithShape="0">
          <a:gsLst>
            <a:gs pos="0">
              <a:schemeClr val="accent2">
                <a:alpha val="90000"/>
                <a:hueOff val="0"/>
                <a:satOff val="0"/>
                <a:lumOff val="0"/>
                <a:alphaOff val="-8000"/>
                <a:shade val="51000"/>
                <a:satMod val="130000"/>
              </a:schemeClr>
            </a:gs>
            <a:gs pos="80000">
              <a:schemeClr val="accent2">
                <a:alpha val="90000"/>
                <a:hueOff val="0"/>
                <a:satOff val="0"/>
                <a:lumOff val="0"/>
                <a:alphaOff val="-8000"/>
                <a:shade val="93000"/>
                <a:satMod val="130000"/>
              </a:schemeClr>
            </a:gs>
            <a:gs pos="100000">
              <a:schemeClr val="accent2">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Who</a:t>
          </a:r>
          <a:endParaRPr kumimoji="1" lang="ja-JP" altLang="en-US" sz="2100" kern="1200" dirty="0"/>
        </a:p>
      </dsp:txBody>
      <dsp:txXfrm>
        <a:off x="4350463" y="1088215"/>
        <a:ext cx="856321" cy="856321"/>
      </dsp:txXfrm>
    </dsp:sp>
    <dsp:sp modelId="{1F1364E4-36E1-4CF6-93D2-663876BCC391}">
      <dsp:nvSpPr>
        <dsp:cNvPr id="0" name=""/>
        <dsp:cNvSpPr/>
      </dsp:nvSpPr>
      <dsp:spPr>
        <a:xfrm rot="5400000">
          <a:off x="4617825" y="2211818"/>
          <a:ext cx="321597" cy="408719"/>
        </a:xfrm>
        <a:prstGeom prst="rightArrow">
          <a:avLst>
            <a:gd name="adj1" fmla="val 60000"/>
            <a:gd name="adj2" fmla="val 50000"/>
          </a:avLst>
        </a:prstGeom>
        <a:gradFill rotWithShape="0">
          <a:gsLst>
            <a:gs pos="0">
              <a:schemeClr val="accent2">
                <a:shade val="90000"/>
                <a:hueOff val="0"/>
                <a:satOff val="-6000"/>
                <a:lumOff val="8171"/>
                <a:alphaOff val="0"/>
                <a:shade val="51000"/>
                <a:satMod val="130000"/>
              </a:schemeClr>
            </a:gs>
            <a:gs pos="80000">
              <a:schemeClr val="accent2">
                <a:shade val="90000"/>
                <a:hueOff val="0"/>
                <a:satOff val="-6000"/>
                <a:lumOff val="8171"/>
                <a:alphaOff val="0"/>
                <a:shade val="93000"/>
                <a:satMod val="130000"/>
              </a:schemeClr>
            </a:gs>
            <a:gs pos="100000">
              <a:schemeClr val="accent2">
                <a:shade val="90000"/>
                <a:hueOff val="0"/>
                <a:satOff val="-6000"/>
                <a:lumOff val="81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4666065" y="2245323"/>
        <a:ext cx="225118" cy="245231"/>
      </dsp:txXfrm>
    </dsp:sp>
    <dsp:sp modelId="{CA06A6BD-6ACB-4490-8A49-E5407342D897}">
      <dsp:nvSpPr>
        <dsp:cNvPr id="0" name=""/>
        <dsp:cNvSpPr/>
      </dsp:nvSpPr>
      <dsp:spPr>
        <a:xfrm>
          <a:off x="4173113" y="2728673"/>
          <a:ext cx="1211021" cy="1211021"/>
        </a:xfrm>
        <a:prstGeom prst="ellipse">
          <a:avLst/>
        </a:prstGeom>
        <a:gradFill rotWithShape="0">
          <a:gsLst>
            <a:gs pos="0">
              <a:schemeClr val="accent2">
                <a:alpha val="90000"/>
                <a:hueOff val="0"/>
                <a:satOff val="0"/>
                <a:lumOff val="0"/>
                <a:alphaOff val="-16000"/>
                <a:shade val="51000"/>
                <a:satMod val="130000"/>
              </a:schemeClr>
            </a:gs>
            <a:gs pos="80000">
              <a:schemeClr val="accent2">
                <a:alpha val="90000"/>
                <a:hueOff val="0"/>
                <a:satOff val="0"/>
                <a:lumOff val="0"/>
                <a:alphaOff val="-16000"/>
                <a:shade val="93000"/>
                <a:satMod val="130000"/>
              </a:schemeClr>
            </a:gs>
            <a:gs pos="100000">
              <a:schemeClr val="accent2">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When</a:t>
          </a:r>
          <a:endParaRPr kumimoji="1" lang="ja-JP" altLang="en-US" sz="2100" kern="1200" dirty="0"/>
        </a:p>
      </dsp:txBody>
      <dsp:txXfrm>
        <a:off x="4350463" y="2906023"/>
        <a:ext cx="856321" cy="856321"/>
      </dsp:txXfrm>
    </dsp:sp>
    <dsp:sp modelId="{8D0ADDE6-9813-4BF7-8CA4-1C6E6EEAA956}">
      <dsp:nvSpPr>
        <dsp:cNvPr id="0" name=""/>
        <dsp:cNvSpPr/>
      </dsp:nvSpPr>
      <dsp:spPr>
        <a:xfrm rot="8996790">
          <a:off x="3838322" y="3580691"/>
          <a:ext cx="322117" cy="408719"/>
        </a:xfrm>
        <a:prstGeom prst="rightArrow">
          <a:avLst>
            <a:gd name="adj1" fmla="val 60000"/>
            <a:gd name="adj2" fmla="val 50000"/>
          </a:avLst>
        </a:prstGeom>
        <a:gradFill rotWithShape="0">
          <a:gsLst>
            <a:gs pos="0">
              <a:schemeClr val="accent2">
                <a:shade val="90000"/>
                <a:hueOff val="0"/>
                <a:satOff val="-12000"/>
                <a:lumOff val="16342"/>
                <a:alphaOff val="0"/>
                <a:shade val="51000"/>
                <a:satMod val="130000"/>
              </a:schemeClr>
            </a:gs>
            <a:gs pos="80000">
              <a:schemeClr val="accent2">
                <a:shade val="90000"/>
                <a:hueOff val="0"/>
                <a:satOff val="-12000"/>
                <a:lumOff val="16342"/>
                <a:alphaOff val="0"/>
                <a:shade val="93000"/>
                <a:satMod val="130000"/>
              </a:schemeClr>
            </a:gs>
            <a:gs pos="100000">
              <a:schemeClr val="accent2">
                <a:shade val="90000"/>
                <a:hueOff val="0"/>
                <a:satOff val="-12000"/>
                <a:lumOff val="163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rot="10800000">
        <a:off x="3928461" y="3638237"/>
        <a:ext cx="225482" cy="245231"/>
      </dsp:txXfrm>
    </dsp:sp>
    <dsp:sp modelId="{4BCAADCE-0211-41F1-B6BE-B8749C468D3E}">
      <dsp:nvSpPr>
        <dsp:cNvPr id="0" name=""/>
        <dsp:cNvSpPr/>
      </dsp:nvSpPr>
      <dsp:spPr>
        <a:xfrm>
          <a:off x="2598845" y="3639538"/>
          <a:ext cx="1211021" cy="1211021"/>
        </a:xfrm>
        <a:prstGeom prst="ellipse">
          <a:avLst/>
        </a:prstGeom>
        <a:gradFill rotWithShape="0">
          <a:gsLst>
            <a:gs pos="0">
              <a:schemeClr val="accent2">
                <a:alpha val="90000"/>
                <a:hueOff val="0"/>
                <a:satOff val="0"/>
                <a:lumOff val="0"/>
                <a:alphaOff val="-24000"/>
                <a:shade val="51000"/>
                <a:satMod val="130000"/>
              </a:schemeClr>
            </a:gs>
            <a:gs pos="80000">
              <a:schemeClr val="accent2">
                <a:alpha val="90000"/>
                <a:hueOff val="0"/>
                <a:satOff val="0"/>
                <a:lumOff val="0"/>
                <a:alphaOff val="-24000"/>
                <a:shade val="93000"/>
                <a:satMod val="130000"/>
              </a:schemeClr>
            </a:gs>
            <a:gs pos="100000">
              <a:schemeClr val="accent2">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What</a:t>
          </a:r>
          <a:endParaRPr kumimoji="1" lang="ja-JP" altLang="en-US" sz="2100" kern="1200" dirty="0"/>
        </a:p>
      </dsp:txBody>
      <dsp:txXfrm>
        <a:off x="2776195" y="3816888"/>
        <a:ext cx="856321" cy="856321"/>
      </dsp:txXfrm>
    </dsp:sp>
    <dsp:sp modelId="{67C90C57-A32C-4C21-82E9-2B576DC6F877}">
      <dsp:nvSpPr>
        <dsp:cNvPr id="0" name=""/>
        <dsp:cNvSpPr/>
      </dsp:nvSpPr>
      <dsp:spPr>
        <a:xfrm rot="12603210">
          <a:off x="2264054" y="3589822"/>
          <a:ext cx="322117" cy="408719"/>
        </a:xfrm>
        <a:prstGeom prst="rightArrow">
          <a:avLst>
            <a:gd name="adj1" fmla="val 60000"/>
            <a:gd name="adj2" fmla="val 50000"/>
          </a:avLst>
        </a:prstGeom>
        <a:gradFill rotWithShape="0">
          <a:gsLst>
            <a:gs pos="0">
              <a:schemeClr val="accent2">
                <a:shade val="90000"/>
                <a:hueOff val="0"/>
                <a:satOff val="-17999"/>
                <a:lumOff val="24514"/>
                <a:alphaOff val="0"/>
                <a:shade val="51000"/>
                <a:satMod val="130000"/>
              </a:schemeClr>
            </a:gs>
            <a:gs pos="80000">
              <a:schemeClr val="accent2">
                <a:shade val="90000"/>
                <a:hueOff val="0"/>
                <a:satOff val="-17999"/>
                <a:lumOff val="24514"/>
                <a:alphaOff val="0"/>
                <a:shade val="93000"/>
                <a:satMod val="130000"/>
              </a:schemeClr>
            </a:gs>
            <a:gs pos="100000">
              <a:schemeClr val="accent2">
                <a:shade val="90000"/>
                <a:hueOff val="0"/>
                <a:satOff val="-17999"/>
                <a:lumOff val="245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rot="10800000">
        <a:off x="2354193" y="3695764"/>
        <a:ext cx="225482" cy="245231"/>
      </dsp:txXfrm>
    </dsp:sp>
    <dsp:sp modelId="{84971C94-3BAB-4194-9E85-AF262FFCC5D2}">
      <dsp:nvSpPr>
        <dsp:cNvPr id="0" name=""/>
        <dsp:cNvSpPr/>
      </dsp:nvSpPr>
      <dsp:spPr>
        <a:xfrm>
          <a:off x="1024576" y="2728673"/>
          <a:ext cx="1211021" cy="1211021"/>
        </a:xfrm>
        <a:prstGeom prst="ellipse">
          <a:avLst/>
        </a:prstGeom>
        <a:gradFill rotWithShape="0">
          <a:gsLst>
            <a:gs pos="0">
              <a:schemeClr val="accent2">
                <a:alpha val="90000"/>
                <a:hueOff val="0"/>
                <a:satOff val="0"/>
                <a:lumOff val="0"/>
                <a:alphaOff val="-32000"/>
                <a:shade val="51000"/>
                <a:satMod val="130000"/>
              </a:schemeClr>
            </a:gs>
            <a:gs pos="80000">
              <a:schemeClr val="accent2">
                <a:alpha val="90000"/>
                <a:hueOff val="0"/>
                <a:satOff val="0"/>
                <a:lumOff val="0"/>
                <a:alphaOff val="-32000"/>
                <a:shade val="93000"/>
                <a:satMod val="130000"/>
              </a:schemeClr>
            </a:gs>
            <a:gs pos="100000">
              <a:schemeClr val="accent2">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Where</a:t>
          </a:r>
          <a:endParaRPr kumimoji="1" lang="ja-JP" altLang="en-US" sz="2100" kern="1200" dirty="0"/>
        </a:p>
      </dsp:txBody>
      <dsp:txXfrm>
        <a:off x="1201926" y="2906023"/>
        <a:ext cx="856321" cy="856321"/>
      </dsp:txXfrm>
    </dsp:sp>
    <dsp:sp modelId="{C4FD11C7-33B7-4797-87E4-37E0AC083E88}">
      <dsp:nvSpPr>
        <dsp:cNvPr id="0" name=""/>
        <dsp:cNvSpPr/>
      </dsp:nvSpPr>
      <dsp:spPr>
        <a:xfrm rot="16200000">
          <a:off x="1469288" y="2230021"/>
          <a:ext cx="321597" cy="408719"/>
        </a:xfrm>
        <a:prstGeom prst="rightArrow">
          <a:avLst>
            <a:gd name="adj1" fmla="val 60000"/>
            <a:gd name="adj2" fmla="val 50000"/>
          </a:avLst>
        </a:prstGeom>
        <a:gradFill rotWithShape="0">
          <a:gsLst>
            <a:gs pos="0">
              <a:schemeClr val="accent2">
                <a:shade val="90000"/>
                <a:hueOff val="0"/>
                <a:satOff val="-23999"/>
                <a:lumOff val="32685"/>
                <a:alphaOff val="0"/>
                <a:shade val="51000"/>
                <a:satMod val="130000"/>
              </a:schemeClr>
            </a:gs>
            <a:gs pos="80000">
              <a:schemeClr val="accent2">
                <a:shade val="90000"/>
                <a:hueOff val="0"/>
                <a:satOff val="-23999"/>
                <a:lumOff val="32685"/>
                <a:alphaOff val="0"/>
                <a:shade val="93000"/>
                <a:satMod val="130000"/>
              </a:schemeClr>
            </a:gs>
            <a:gs pos="100000">
              <a:schemeClr val="accent2">
                <a:shade val="90000"/>
                <a:hueOff val="0"/>
                <a:satOff val="-23999"/>
                <a:lumOff val="326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1517528" y="2360005"/>
        <a:ext cx="225118" cy="245231"/>
      </dsp:txXfrm>
    </dsp:sp>
    <dsp:sp modelId="{8414A999-ABBD-4A7D-9EE6-DDF1E5ECD30E}">
      <dsp:nvSpPr>
        <dsp:cNvPr id="0" name=""/>
        <dsp:cNvSpPr/>
      </dsp:nvSpPr>
      <dsp:spPr>
        <a:xfrm>
          <a:off x="1024576" y="910865"/>
          <a:ext cx="1211021" cy="1211021"/>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dirty="0"/>
            <a:t>How</a:t>
          </a:r>
          <a:endParaRPr kumimoji="1" lang="ja-JP" altLang="en-US" sz="2100" kern="1200" dirty="0"/>
        </a:p>
      </dsp:txBody>
      <dsp:txXfrm>
        <a:off x="1201926" y="1088215"/>
        <a:ext cx="856321" cy="856321"/>
      </dsp:txXfrm>
    </dsp:sp>
    <dsp:sp modelId="{DE1107A1-58AB-4CBD-93FD-3394DE4948BF}">
      <dsp:nvSpPr>
        <dsp:cNvPr id="0" name=""/>
        <dsp:cNvSpPr/>
      </dsp:nvSpPr>
      <dsp:spPr>
        <a:xfrm rot="19800000">
          <a:off x="2248540" y="862114"/>
          <a:ext cx="321597" cy="408719"/>
        </a:xfrm>
        <a:prstGeom prst="rightArrow">
          <a:avLst>
            <a:gd name="adj1" fmla="val 60000"/>
            <a:gd name="adj2" fmla="val 50000"/>
          </a:avLst>
        </a:prstGeom>
        <a:gradFill rotWithShape="0">
          <a:gsLst>
            <a:gs pos="0">
              <a:schemeClr val="accent2">
                <a:shade val="90000"/>
                <a:hueOff val="0"/>
                <a:satOff val="-29999"/>
                <a:lumOff val="40856"/>
                <a:alphaOff val="0"/>
                <a:shade val="51000"/>
                <a:satMod val="130000"/>
              </a:schemeClr>
            </a:gs>
            <a:gs pos="80000">
              <a:schemeClr val="accent2">
                <a:shade val="90000"/>
                <a:hueOff val="0"/>
                <a:satOff val="-29999"/>
                <a:lumOff val="40856"/>
                <a:alphaOff val="0"/>
                <a:shade val="93000"/>
                <a:satMod val="130000"/>
              </a:schemeClr>
            </a:gs>
            <a:gs pos="100000">
              <a:schemeClr val="accent2">
                <a:shade val="90000"/>
                <a:hueOff val="0"/>
                <a:satOff val="-29999"/>
                <a:lumOff val="408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kumimoji="1" lang="ja-JP" altLang="en-US" sz="1700" kern="1200"/>
        </a:p>
      </dsp:txBody>
      <dsp:txXfrm>
        <a:off x="2255003" y="967978"/>
        <a:ext cx="225118" cy="24523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621" cy="493237"/>
          </a:xfrm>
          <a:prstGeom prst="rect">
            <a:avLst/>
          </a:prstGeom>
        </p:spPr>
        <p:txBody>
          <a:bodyPr vert="horz" lIns="90654" tIns="45327" rIns="90654" bIns="45327"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5573" y="0"/>
            <a:ext cx="2918621" cy="493237"/>
          </a:xfrm>
          <a:prstGeom prst="rect">
            <a:avLst/>
          </a:prstGeom>
        </p:spPr>
        <p:txBody>
          <a:bodyPr vert="horz" lIns="90654" tIns="45327" rIns="90654" bIns="45327" rtlCol="0"/>
          <a:lstStyle>
            <a:lvl1pPr algn="r">
              <a:defRPr sz="1200">
                <a:ea typeface="ＭＳ Ｐゴシック" pitchFamily="50" charset="-128"/>
              </a:defRPr>
            </a:lvl1pPr>
          </a:lstStyle>
          <a:p>
            <a:pPr>
              <a:defRPr/>
            </a:pPr>
            <a:fld id="{2FE53DD1-6BF3-4D2B-9BF7-1943AA9483E7}" type="datetimeFigureOut">
              <a:rPr lang="ja-JP" altLang="en-US"/>
              <a:pPr>
                <a:defRPr/>
              </a:pPr>
              <a:t>2020/11/29</a:t>
            </a:fld>
            <a:endParaRPr lang="ja-JP" altLang="en-US"/>
          </a:p>
        </p:txBody>
      </p:sp>
      <p:sp>
        <p:nvSpPr>
          <p:cNvPr id="4" name="フッター プレースホルダ 3"/>
          <p:cNvSpPr>
            <a:spLocks noGrp="1"/>
          </p:cNvSpPr>
          <p:nvPr>
            <p:ph type="ftr" sz="quarter" idx="2"/>
          </p:nvPr>
        </p:nvSpPr>
        <p:spPr>
          <a:xfrm>
            <a:off x="1" y="9371502"/>
            <a:ext cx="2918621" cy="493236"/>
          </a:xfrm>
          <a:prstGeom prst="rect">
            <a:avLst/>
          </a:prstGeom>
        </p:spPr>
        <p:txBody>
          <a:bodyPr vert="horz" lIns="90654" tIns="45327" rIns="90654" bIns="45327"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5573" y="9371502"/>
            <a:ext cx="2918621" cy="493236"/>
          </a:xfrm>
          <a:prstGeom prst="rect">
            <a:avLst/>
          </a:prstGeom>
        </p:spPr>
        <p:txBody>
          <a:bodyPr vert="horz" lIns="90654" tIns="45327" rIns="90654" bIns="45327" rtlCol="0" anchor="b"/>
          <a:lstStyle>
            <a:lvl1pPr algn="r">
              <a:defRPr sz="1200">
                <a:ea typeface="ＭＳ Ｐゴシック" pitchFamily="50" charset="-128"/>
              </a:defRPr>
            </a:lvl1pPr>
          </a:lstStyle>
          <a:p>
            <a:pPr>
              <a:defRPr/>
            </a:pPr>
            <a:fld id="{6046D79F-A770-4A73-A758-09DC59BF5E1D}" type="slidenum">
              <a:rPr lang="ja-JP" altLang="en-US"/>
              <a:pPr>
                <a:defRPr/>
              </a:pPr>
              <a:t>‹#›</a:t>
            </a:fld>
            <a:endParaRPr lang="ja-JP" altLang="en-US"/>
          </a:p>
        </p:txBody>
      </p:sp>
    </p:spTree>
    <p:extLst>
      <p:ext uri="{BB962C8B-B14F-4D97-AF65-F5344CB8AC3E}">
        <p14:creationId xmlns:p14="http://schemas.microsoft.com/office/powerpoint/2010/main" val="3306416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1" y="0"/>
            <a:ext cx="2918621" cy="493237"/>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94211" name="Rectangle 3"/>
          <p:cNvSpPr>
            <a:spLocks noGrp="1" noChangeArrowheads="1"/>
          </p:cNvSpPr>
          <p:nvPr>
            <p:ph type="dt" idx="1"/>
          </p:nvPr>
        </p:nvSpPr>
        <p:spPr bwMode="auto">
          <a:xfrm>
            <a:off x="3815573" y="0"/>
            <a:ext cx="2918621" cy="493237"/>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107524"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673890" y="4686538"/>
            <a:ext cx="5387983" cy="4439132"/>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4214" name="Rectangle 6"/>
          <p:cNvSpPr>
            <a:spLocks noGrp="1" noChangeArrowheads="1"/>
          </p:cNvSpPr>
          <p:nvPr>
            <p:ph type="ftr" sz="quarter" idx="4"/>
          </p:nvPr>
        </p:nvSpPr>
        <p:spPr bwMode="auto">
          <a:xfrm>
            <a:off x="1" y="9371502"/>
            <a:ext cx="2918621" cy="493236"/>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94215" name="Rectangle 7"/>
          <p:cNvSpPr>
            <a:spLocks noGrp="1" noChangeArrowheads="1"/>
          </p:cNvSpPr>
          <p:nvPr>
            <p:ph type="sldNum" sz="quarter" idx="5"/>
          </p:nvPr>
        </p:nvSpPr>
        <p:spPr bwMode="auto">
          <a:xfrm>
            <a:off x="3815573" y="9371502"/>
            <a:ext cx="2918621" cy="493236"/>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02DB3FCD-A4E1-4F11-82A1-A885AC698D18}" type="slidenum">
              <a:rPr lang="en-US" altLang="ja-JP"/>
              <a:pPr>
                <a:defRPr/>
              </a:pPr>
              <a:t>‹#›</a:t>
            </a:fld>
            <a:endParaRPr lang="en-US" altLang="ja-JP"/>
          </a:p>
        </p:txBody>
      </p:sp>
    </p:spTree>
    <p:extLst>
      <p:ext uri="{BB962C8B-B14F-4D97-AF65-F5344CB8AC3E}">
        <p14:creationId xmlns:p14="http://schemas.microsoft.com/office/powerpoint/2010/main" val="204601478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1</a:t>
            </a:fld>
            <a:endParaRPr lang="en-US" altLang="ja-JP"/>
          </a:p>
        </p:txBody>
      </p:sp>
    </p:spTree>
    <p:extLst>
      <p:ext uri="{BB962C8B-B14F-4D97-AF65-F5344CB8AC3E}">
        <p14:creationId xmlns:p14="http://schemas.microsoft.com/office/powerpoint/2010/main" val="4223103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医療機関からの依頼者，</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に対する厳しい評価があります．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これらの指摘はあくまで一例であり，その背景には，依頼者側，</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側，医療機関側それぞれに原因がある場合が考えられますが，改善していかなければ日本の治験環境はより良いものとなりません．</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まずは現状の課題をしっかりと理解し，その上でどう行動すべきか，何を改善していくべきかを一人ひとりがしっかり考えていくことが重要です．</a:t>
            </a:r>
            <a:endParaRPr kumimoji="1" lang="en-US" altLang="ja-JP" sz="1100" dirty="0">
              <a:latin typeface="游ゴシック" panose="020B0400000000000000" pitchFamily="50" charset="-128"/>
              <a:ea typeface="游ゴシック" panose="020B0400000000000000" pitchFamily="50" charset="-128"/>
            </a:endParaRPr>
          </a:p>
          <a:p>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依頼者は特に</a:t>
            </a:r>
            <a:r>
              <a:rPr kumimoji="1" lang="en-US" altLang="ja-JP" sz="1100" dirty="0">
                <a:latin typeface="游ゴシック" panose="020B0400000000000000" pitchFamily="50" charset="-128"/>
                <a:ea typeface="游ゴシック" panose="020B0400000000000000" pitchFamily="50" charset="-128"/>
              </a:rPr>
              <a:t>Quality</a:t>
            </a:r>
            <a:r>
              <a:rPr kumimoji="1" lang="ja-JP" altLang="en-US" sz="1100" dirty="0">
                <a:latin typeface="游ゴシック" panose="020B0400000000000000" pitchFamily="50" charset="-128"/>
                <a:ea typeface="游ゴシック" panose="020B0400000000000000" pitchFamily="50" charset="-128"/>
              </a:rPr>
              <a:t>についてどのように考えているのか，どのレベルを求めるのか，それは妥当な判断であり，医療機関にも受け入れられるものなのかについてしっかり検討し，</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に説明をする必要があります．</a:t>
            </a:r>
            <a:endParaRPr kumimoji="1" lang="en-US" altLang="ja-JP" sz="1100" dirty="0">
              <a:latin typeface="游ゴシック" panose="020B0400000000000000" pitchFamily="50" charset="-128"/>
              <a:ea typeface="游ゴシック" panose="020B0400000000000000" pitchFamily="50" charset="-128"/>
            </a:endParaRPr>
          </a:p>
          <a:p>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は依頼者からの説明を理解し，腹落ちした上でモニタリング業務を実施できるよう，疑問点や懸念点があれば依頼者に意見を跳ね上げ議論する必要があります．</a:t>
            </a:r>
            <a:endParaRPr kumimoji="1" lang="en-US" altLang="ja-JP" sz="1100" dirty="0">
              <a:latin typeface="游ゴシック" panose="020B0400000000000000" pitchFamily="50" charset="-128"/>
              <a:ea typeface="游ゴシック" panose="020B0400000000000000" pitchFamily="50" charset="-128"/>
            </a:endParaRPr>
          </a:p>
          <a:p>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また，依頼者が</a:t>
            </a:r>
            <a:r>
              <a:rPr kumimoji="1" lang="en-US" altLang="ja-JP" sz="1100" dirty="0">
                <a:latin typeface="游ゴシック" panose="020B0400000000000000" pitchFamily="50" charset="-128"/>
                <a:ea typeface="游ゴシック" panose="020B0400000000000000" pitchFamily="50" charset="-128"/>
              </a:rPr>
              <a:t>QMS</a:t>
            </a:r>
            <a:r>
              <a:rPr kumimoji="1" lang="ja-JP" altLang="en-US" sz="1100" dirty="0">
                <a:latin typeface="游ゴシック" panose="020B0400000000000000" pitchFamily="50" charset="-128"/>
                <a:ea typeface="游ゴシック" panose="020B0400000000000000" pitchFamily="50" charset="-128"/>
              </a:rPr>
              <a:t>や</a:t>
            </a:r>
            <a:r>
              <a:rPr kumimoji="1" lang="en-US" altLang="ja-JP" sz="1100" dirty="0">
                <a:latin typeface="游ゴシック" panose="020B0400000000000000" pitchFamily="50" charset="-128"/>
                <a:ea typeface="游ゴシック" panose="020B0400000000000000" pitchFamily="50" charset="-128"/>
              </a:rPr>
              <a:t>RBM</a:t>
            </a:r>
            <a:r>
              <a:rPr kumimoji="1" lang="ja-JP" altLang="en-US" sz="1100" dirty="0">
                <a:latin typeface="游ゴシック" panose="020B0400000000000000" pitchFamily="50" charset="-128"/>
                <a:ea typeface="游ゴシック" panose="020B0400000000000000" pitchFamily="50" charset="-128"/>
              </a:rPr>
              <a:t>のためにログを作成するケースや，</a:t>
            </a:r>
            <a:r>
              <a:rPr kumimoji="1" lang="en-US" altLang="ja-JP" sz="1100" dirty="0">
                <a:latin typeface="游ゴシック" panose="020B0400000000000000" pitchFamily="50" charset="-128"/>
                <a:ea typeface="游ゴシック" panose="020B0400000000000000" pitchFamily="50" charset="-128"/>
              </a:rPr>
              <a:t>CRO-CRA</a:t>
            </a:r>
            <a:r>
              <a:rPr kumimoji="1" lang="ja-JP" altLang="en-US" sz="1100" dirty="0">
                <a:latin typeface="游ゴシック" panose="020B0400000000000000" pitchFamily="50" charset="-128"/>
                <a:ea typeface="游ゴシック" panose="020B0400000000000000" pitchFamily="50" charset="-128"/>
              </a:rPr>
              <a:t>において依頼者に対する質の担保として各種トラッカーやログを独自に用意して運用するケースがあり，これらのトラッカーやログの更新を医療機関側に依頼することが，</a:t>
            </a:r>
            <a:r>
              <a:rPr kumimoji="1" lang="en-US" altLang="ja-JP" sz="1100" dirty="0">
                <a:latin typeface="游ゴシック" panose="020B0400000000000000" pitchFamily="50" charset="-128"/>
                <a:ea typeface="游ゴシック" panose="020B0400000000000000" pitchFamily="50" charset="-128"/>
              </a:rPr>
              <a:t>CRC</a:t>
            </a:r>
            <a:r>
              <a:rPr kumimoji="1" lang="ja-JP" altLang="en-US" sz="1100" dirty="0">
                <a:latin typeface="游ゴシック" panose="020B0400000000000000" pitchFamily="50" charset="-128"/>
                <a:ea typeface="游ゴシック" panose="020B0400000000000000" pitchFamily="50" charset="-128"/>
              </a:rPr>
              <a:t>の大きな負担となっている実情があります．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オーバークオリティにも繋がる事例であり，本当に必要なものなのかをしっかり精査する必要があります．その上で，医療機関側に依頼する業務については，試験開始前に説明をし，運用について合意しておくことが好ましいと考えます．</a:t>
            </a:r>
            <a:endParaRPr kumimoji="1" lang="en-US" altLang="ja-JP" sz="1100" dirty="0">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p:nvPr>
        </p:nvSpPr>
        <p:spPr/>
        <p:txBody>
          <a:bodyPr/>
          <a:lstStyle/>
          <a:p>
            <a:pPr defTabSz="906536">
              <a:defRPr/>
            </a:pPr>
            <a:endParaRPr lang="en-US" altLang="ja-JP">
              <a:solidFill>
                <a:srgbClr val="000000"/>
              </a:solidFill>
            </a:endParaRPr>
          </a:p>
        </p:txBody>
      </p:sp>
      <p:sp>
        <p:nvSpPr>
          <p:cNvPr id="5" name="フッター プレースホルダー 4"/>
          <p:cNvSpPr>
            <a:spLocks noGrp="1"/>
          </p:cNvSpPr>
          <p:nvPr>
            <p:ph type="ftr" sz="quarter" idx="4"/>
          </p:nvPr>
        </p:nvSpPr>
        <p:spPr/>
        <p:txBody>
          <a:bodyPr/>
          <a:lstStyle/>
          <a:p>
            <a:pPr defTabSz="906536">
              <a:defRPr/>
            </a:pPr>
            <a:endParaRPr lang="en-US" altLang="ja-JP">
              <a:solidFill>
                <a:srgbClr val="000000"/>
              </a:solidFill>
            </a:endParaRPr>
          </a:p>
        </p:txBody>
      </p:sp>
      <p:sp>
        <p:nvSpPr>
          <p:cNvPr id="6" name="スライド番号プレースホルダー 5"/>
          <p:cNvSpPr>
            <a:spLocks noGrp="1"/>
          </p:cNvSpPr>
          <p:nvPr>
            <p:ph type="sldNum" sz="quarter" idx="5"/>
          </p:nvPr>
        </p:nvSpPr>
        <p:spPr/>
        <p:txBody>
          <a:bodyPr/>
          <a:lstStyle/>
          <a:p>
            <a:pPr defTabSz="906536">
              <a:defRPr/>
            </a:pPr>
            <a:fld id="{02DB3FCD-A4E1-4F11-82A1-A885AC698D18}" type="slidenum">
              <a:rPr lang="en-US" altLang="ja-JP">
                <a:solidFill>
                  <a:srgbClr val="000000"/>
                </a:solidFill>
              </a:rPr>
              <a:pPr defTabSz="906536">
                <a:defRPr/>
              </a:pPr>
              <a:t>10</a:t>
            </a:fld>
            <a:endParaRPr lang="en-US" altLang="ja-JP">
              <a:solidFill>
                <a:srgbClr val="000000"/>
              </a:solidFill>
            </a:endParaRPr>
          </a:p>
        </p:txBody>
      </p:sp>
    </p:spTree>
    <p:extLst>
      <p:ext uri="{BB962C8B-B14F-4D97-AF65-F5344CB8AC3E}">
        <p14:creationId xmlns:p14="http://schemas.microsoft.com/office/powerpoint/2010/main" val="380591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コロナウイルス感染拡大により，治験も大きな影響を受けました．</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効率化を考える良いきっかけとなった一方で新たな課題も確認されています．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目先の対応に終わらず，根本的な解決を目指していくことが大切です．</a:t>
            </a:r>
            <a:endParaRPr kumimoji="1" lang="en-US" altLang="ja-JP" sz="1100" dirty="0">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p:nvPr>
        </p:nvSpPr>
        <p:spPr/>
        <p:txBody>
          <a:bodyPr/>
          <a:lstStyle/>
          <a:p>
            <a:pPr defTabSz="906536">
              <a:defRPr/>
            </a:pPr>
            <a:endParaRPr lang="en-US" altLang="ja-JP">
              <a:solidFill>
                <a:srgbClr val="000000"/>
              </a:solidFill>
            </a:endParaRPr>
          </a:p>
        </p:txBody>
      </p:sp>
      <p:sp>
        <p:nvSpPr>
          <p:cNvPr id="5" name="フッター プレースホルダー 4"/>
          <p:cNvSpPr>
            <a:spLocks noGrp="1"/>
          </p:cNvSpPr>
          <p:nvPr>
            <p:ph type="ftr" sz="quarter" idx="4"/>
          </p:nvPr>
        </p:nvSpPr>
        <p:spPr/>
        <p:txBody>
          <a:bodyPr/>
          <a:lstStyle/>
          <a:p>
            <a:pPr defTabSz="906536">
              <a:defRPr/>
            </a:pPr>
            <a:endParaRPr lang="en-US" altLang="ja-JP">
              <a:solidFill>
                <a:srgbClr val="000000"/>
              </a:solidFill>
            </a:endParaRPr>
          </a:p>
        </p:txBody>
      </p:sp>
      <p:sp>
        <p:nvSpPr>
          <p:cNvPr id="6" name="スライド番号プレースホルダー 5"/>
          <p:cNvSpPr>
            <a:spLocks noGrp="1"/>
          </p:cNvSpPr>
          <p:nvPr>
            <p:ph type="sldNum" sz="quarter" idx="5"/>
          </p:nvPr>
        </p:nvSpPr>
        <p:spPr/>
        <p:txBody>
          <a:bodyPr/>
          <a:lstStyle/>
          <a:p>
            <a:pPr defTabSz="906536">
              <a:defRPr/>
            </a:pPr>
            <a:fld id="{02DB3FCD-A4E1-4F11-82A1-A885AC698D18}" type="slidenum">
              <a:rPr lang="en-US" altLang="ja-JP">
                <a:solidFill>
                  <a:srgbClr val="000000"/>
                </a:solidFill>
              </a:rPr>
              <a:pPr defTabSz="906536">
                <a:defRPr/>
              </a:pPr>
              <a:t>11</a:t>
            </a:fld>
            <a:endParaRPr lang="en-US" altLang="ja-JP">
              <a:solidFill>
                <a:srgbClr val="000000"/>
              </a:solidFill>
            </a:endParaRPr>
          </a:p>
        </p:txBody>
      </p:sp>
    </p:spTree>
    <p:extLst>
      <p:ext uri="{BB962C8B-B14F-4D97-AF65-F5344CB8AC3E}">
        <p14:creationId xmlns:p14="http://schemas.microsoft.com/office/powerpoint/2010/main" val="343607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共通の課題，各社固有の課題，様々あると思いますが，身近で起こったトラブル事例，医療機関から指摘や要望があった事例，</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自身が現状から脱却したい，あるいは現状を変えたいと考えている事例等を取り上げ，議論をして頂ければと思います．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議論の際には「</a:t>
            </a:r>
            <a:r>
              <a:rPr lang="ja-JP" altLang="en-US" sz="1100" dirty="0">
                <a:latin typeface="游ゴシック" panose="020B0400000000000000" pitchFamily="50" charset="-128"/>
                <a:ea typeface="游ゴシック" panose="020B0400000000000000" pitchFamily="50" charset="-128"/>
              </a:rPr>
              <a:t>モニタリング業務の</a:t>
            </a:r>
            <a:r>
              <a:rPr lang="en-US" altLang="ja-JP" sz="1100" dirty="0">
                <a:latin typeface="游ゴシック" panose="020B0400000000000000" pitchFamily="50" charset="-128"/>
                <a:ea typeface="游ゴシック" panose="020B0400000000000000" pitchFamily="50" charset="-128"/>
              </a:rPr>
              <a:t>Principle</a:t>
            </a:r>
            <a:r>
              <a:rPr lang="ja-JP" altLang="en-US" sz="1100" dirty="0">
                <a:latin typeface="游ゴシック" panose="020B0400000000000000" pitchFamily="50" charset="-128"/>
                <a:ea typeface="游ゴシック" panose="020B0400000000000000" pitchFamily="50" charset="-128"/>
              </a:rPr>
              <a:t>（あるべき姿）」を念頭におき，</a:t>
            </a:r>
            <a:r>
              <a:rPr kumimoji="1" lang="en-US" altLang="ja-JP" sz="1100" dirty="0">
                <a:latin typeface="游ゴシック" panose="020B0400000000000000" pitchFamily="50" charset="-128"/>
                <a:ea typeface="游ゴシック" panose="020B0400000000000000" pitchFamily="50" charset="-128"/>
              </a:rPr>
              <a:t>Action Plan</a:t>
            </a:r>
            <a:r>
              <a:rPr kumimoji="1" lang="ja-JP" altLang="en-US" sz="1100" dirty="0">
                <a:latin typeface="游ゴシック" panose="020B0400000000000000" pitchFamily="50" charset="-128"/>
                <a:ea typeface="游ゴシック" panose="020B0400000000000000" pitchFamily="50" charset="-128"/>
              </a:rPr>
              <a:t>の作成までを実施してください．また，必ず</a:t>
            </a:r>
            <a:r>
              <a:rPr kumimoji="1" lang="en-US" altLang="ja-JP" sz="1100" dirty="0">
                <a:latin typeface="游ゴシック" panose="020B0400000000000000" pitchFamily="50" charset="-128"/>
                <a:ea typeface="游ゴシック" panose="020B0400000000000000" pitchFamily="50" charset="-128"/>
              </a:rPr>
              <a:t>Action</a:t>
            </a:r>
            <a:r>
              <a:rPr kumimoji="1" lang="ja-JP" altLang="en-US" sz="1100" dirty="0">
                <a:latin typeface="游ゴシック" panose="020B0400000000000000" pitchFamily="50" charset="-128"/>
                <a:ea typeface="游ゴシック" panose="020B0400000000000000" pitchFamily="50" charset="-128"/>
              </a:rPr>
              <a:t>結果の考察を行い，</a:t>
            </a:r>
            <a:r>
              <a:rPr kumimoji="1" lang="en-US" altLang="ja-JP" sz="1100" dirty="0">
                <a:latin typeface="游ゴシック" panose="020B0400000000000000" pitchFamily="50" charset="-128"/>
                <a:ea typeface="游ゴシック" panose="020B0400000000000000" pitchFamily="50" charset="-128"/>
              </a:rPr>
              <a:t>PDCA</a:t>
            </a:r>
            <a:r>
              <a:rPr kumimoji="1" lang="ja-JP" altLang="en-US" sz="1100" dirty="0">
                <a:latin typeface="游ゴシック" panose="020B0400000000000000" pitchFamily="50" charset="-128"/>
                <a:ea typeface="游ゴシック" panose="020B0400000000000000" pitchFamily="50" charset="-128"/>
              </a:rPr>
              <a:t>サイクルを回してください．</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そうしなければ改善に向けた好循環は生まれません．</a:t>
            </a:r>
            <a:endParaRPr kumimoji="1" lang="en-US" altLang="ja-JP" sz="1100" dirty="0">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p:nvPr>
        </p:nvSpPr>
        <p:spPr/>
        <p:txBody>
          <a:bodyPr/>
          <a:lstStyle/>
          <a:p>
            <a:pPr defTabSz="906536">
              <a:defRPr/>
            </a:pPr>
            <a:endParaRPr lang="en-US" altLang="ja-JP">
              <a:solidFill>
                <a:srgbClr val="000000"/>
              </a:solidFill>
            </a:endParaRPr>
          </a:p>
        </p:txBody>
      </p:sp>
      <p:sp>
        <p:nvSpPr>
          <p:cNvPr id="5" name="フッター プレースホルダー 4"/>
          <p:cNvSpPr>
            <a:spLocks noGrp="1"/>
          </p:cNvSpPr>
          <p:nvPr>
            <p:ph type="ftr" sz="quarter" idx="4"/>
          </p:nvPr>
        </p:nvSpPr>
        <p:spPr/>
        <p:txBody>
          <a:bodyPr/>
          <a:lstStyle/>
          <a:p>
            <a:pPr defTabSz="906536">
              <a:defRPr/>
            </a:pPr>
            <a:endParaRPr lang="en-US" altLang="ja-JP">
              <a:solidFill>
                <a:srgbClr val="000000"/>
              </a:solidFill>
            </a:endParaRPr>
          </a:p>
        </p:txBody>
      </p:sp>
      <p:sp>
        <p:nvSpPr>
          <p:cNvPr id="6" name="スライド番号プレースホルダー 5"/>
          <p:cNvSpPr>
            <a:spLocks noGrp="1"/>
          </p:cNvSpPr>
          <p:nvPr>
            <p:ph type="sldNum" sz="quarter" idx="5"/>
          </p:nvPr>
        </p:nvSpPr>
        <p:spPr/>
        <p:txBody>
          <a:bodyPr/>
          <a:lstStyle/>
          <a:p>
            <a:pPr defTabSz="906536">
              <a:defRPr/>
            </a:pPr>
            <a:fld id="{02DB3FCD-A4E1-4F11-82A1-A885AC698D18}" type="slidenum">
              <a:rPr lang="en-US" altLang="ja-JP">
                <a:solidFill>
                  <a:srgbClr val="000000"/>
                </a:solidFill>
              </a:rPr>
              <a:pPr defTabSz="906536">
                <a:defRPr/>
              </a:pPr>
              <a:t>12</a:t>
            </a:fld>
            <a:endParaRPr lang="en-US" altLang="ja-JP">
              <a:solidFill>
                <a:srgbClr val="000000"/>
              </a:solidFill>
            </a:endParaRPr>
          </a:p>
        </p:txBody>
      </p:sp>
    </p:spTree>
    <p:extLst>
      <p:ext uri="{BB962C8B-B14F-4D97-AF65-F5344CB8AC3E}">
        <p14:creationId xmlns:p14="http://schemas.microsoft.com/office/powerpoint/2010/main" val="84928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13</a:t>
            </a:fld>
            <a:endParaRPr lang="en-US" altLang="ja-JP"/>
          </a:p>
        </p:txBody>
      </p:sp>
    </p:spTree>
    <p:extLst>
      <p:ext uri="{BB962C8B-B14F-4D97-AF65-F5344CB8AC3E}">
        <p14:creationId xmlns:p14="http://schemas.microsoft.com/office/powerpoint/2010/main" val="310539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アンケート調査結果等から，</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に必要な資質・</a:t>
            </a:r>
            <a:r>
              <a:rPr kumimoji="1" lang="en-US" altLang="ja-JP" sz="1100" dirty="0">
                <a:latin typeface="游ゴシック" panose="020B0400000000000000" pitchFamily="50" charset="-128"/>
                <a:ea typeface="游ゴシック" panose="020B0400000000000000" pitchFamily="50" charset="-128"/>
              </a:rPr>
              <a:t>Mind</a:t>
            </a:r>
            <a:r>
              <a:rPr kumimoji="1" lang="ja-JP" altLang="en-US" sz="1100" dirty="0" err="1">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逆に言えば今の</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に不足している点は何かを考えました．</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めまぐるしく変わる治験環境，複雑化するプロトコル等に対応するにはこれらの資質・</a:t>
            </a:r>
            <a:r>
              <a:rPr kumimoji="1" lang="en-US" altLang="ja-JP" sz="1100" dirty="0">
                <a:latin typeface="游ゴシック" panose="020B0400000000000000" pitchFamily="50" charset="-128"/>
                <a:ea typeface="游ゴシック" panose="020B0400000000000000" pitchFamily="50" charset="-128"/>
              </a:rPr>
              <a:t>Mind</a:t>
            </a:r>
            <a:r>
              <a:rPr kumimoji="1" lang="ja-JP" altLang="en-US" sz="1100" dirty="0">
                <a:latin typeface="游ゴシック" panose="020B0400000000000000" pitchFamily="50" charset="-128"/>
                <a:ea typeface="游ゴシック" panose="020B0400000000000000" pitchFamily="50" charset="-128"/>
              </a:rPr>
              <a:t>が必要不可欠です．</a:t>
            </a:r>
            <a:endParaRPr kumimoji="1" lang="en-US" altLang="ja-JP" sz="1100" dirty="0">
              <a:latin typeface="游ゴシック" panose="020B0400000000000000" pitchFamily="50" charset="-128"/>
              <a:ea typeface="游ゴシック" panose="020B0400000000000000" pitchFamily="50" charset="-128"/>
            </a:endParaRPr>
          </a:p>
          <a:p>
            <a:r>
              <a:rPr kumimoji="1" lang="en-US" altLang="ja-JP" sz="1100" dirty="0">
                <a:latin typeface="游ゴシック" panose="020B0400000000000000" pitchFamily="50" charset="-128"/>
                <a:ea typeface="游ゴシック" panose="020B0400000000000000" pitchFamily="50" charset="-128"/>
              </a:rPr>
              <a:t>GCP</a:t>
            </a:r>
            <a:r>
              <a:rPr kumimoji="1" lang="ja-JP" altLang="en-US" sz="1100" dirty="0">
                <a:latin typeface="游ゴシック" panose="020B0400000000000000" pitchFamily="50" charset="-128"/>
                <a:ea typeface="游ゴシック" panose="020B0400000000000000" pitchFamily="50" charset="-128"/>
              </a:rPr>
              <a:t>等の当たり前に必要な知識をしっかり持っておくことは言うまでもなく，</a:t>
            </a:r>
            <a:r>
              <a:rPr kumimoji="1" lang="en-US" altLang="ja-JP" sz="1100" dirty="0">
                <a:latin typeface="游ゴシック" panose="020B0400000000000000" pitchFamily="50" charset="-128"/>
                <a:ea typeface="游ゴシック" panose="020B0400000000000000" pitchFamily="50" charset="-128"/>
              </a:rPr>
              <a:t>SOP</a:t>
            </a:r>
            <a:r>
              <a:rPr kumimoji="1" lang="ja-JP" altLang="en-US" sz="1100" dirty="0">
                <a:latin typeface="游ゴシック" panose="020B0400000000000000" pitchFamily="50" charset="-128"/>
                <a:ea typeface="游ゴシック" panose="020B0400000000000000" pitchFamily="50" charset="-128"/>
              </a:rPr>
              <a:t>や各種規制，手順書等に従って業務を行うことは基本ですが，その本質を理解した上で判断・行動することが求められます．</a:t>
            </a:r>
            <a:endParaRPr kumimoji="1" lang="en-US" altLang="ja-JP" sz="1100" dirty="0">
              <a:latin typeface="游ゴシック" panose="020B0400000000000000" pitchFamily="50" charset="-128"/>
              <a:ea typeface="游ゴシック" panose="020B0400000000000000" pitchFamily="50" charset="-128"/>
            </a:endParaRPr>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14</a:t>
            </a:fld>
            <a:endParaRPr lang="en-US" altLang="ja-JP"/>
          </a:p>
        </p:txBody>
      </p:sp>
    </p:spTree>
    <p:extLst>
      <p:ext uri="{BB962C8B-B14F-4D97-AF65-F5344CB8AC3E}">
        <p14:creationId xmlns:p14="http://schemas.microsoft.com/office/powerpoint/2010/main" val="54095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各社，自社の</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にどのような資質・</a:t>
            </a:r>
            <a:r>
              <a:rPr kumimoji="1" lang="en-US" altLang="ja-JP" sz="1100" dirty="0">
                <a:latin typeface="游ゴシック" panose="020B0400000000000000" pitchFamily="50" charset="-128"/>
                <a:ea typeface="游ゴシック" panose="020B0400000000000000" pitchFamily="50" charset="-128"/>
              </a:rPr>
              <a:t>Mind</a:t>
            </a:r>
            <a:r>
              <a:rPr kumimoji="1" lang="ja-JP" altLang="en-US" sz="1100" dirty="0">
                <a:latin typeface="游ゴシック" panose="020B0400000000000000" pitchFamily="50" charset="-128"/>
                <a:ea typeface="游ゴシック" panose="020B0400000000000000" pitchFamily="50" charset="-128"/>
              </a:rPr>
              <a:t>を求めるのか，それらが欠けた場合，どのような事態が起こり得るのか，議論をして頂ければと思います．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その上で不足している資質・</a:t>
            </a:r>
            <a:r>
              <a:rPr kumimoji="1" lang="en-US" altLang="ja-JP" sz="1100" dirty="0">
                <a:latin typeface="游ゴシック" panose="020B0400000000000000" pitchFamily="50" charset="-128"/>
                <a:ea typeface="游ゴシック" panose="020B0400000000000000" pitchFamily="50" charset="-128"/>
              </a:rPr>
              <a:t>Mind</a:t>
            </a:r>
            <a:r>
              <a:rPr kumimoji="1" lang="ja-JP" altLang="en-US" sz="1100" dirty="0">
                <a:latin typeface="游ゴシック" panose="020B0400000000000000" pitchFamily="50" charset="-128"/>
                <a:ea typeface="游ゴシック" panose="020B0400000000000000" pitchFamily="50" charset="-128"/>
              </a:rPr>
              <a:t>があれば，それを補う為の教育を実施してください．</a:t>
            </a:r>
            <a:endParaRPr kumimoji="1" lang="en-US" altLang="ja-JP" sz="1100" dirty="0">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15</a:t>
            </a:fld>
            <a:endParaRPr lang="en-US" altLang="ja-JP"/>
          </a:p>
        </p:txBody>
      </p:sp>
    </p:spTree>
    <p:extLst>
      <p:ext uri="{BB962C8B-B14F-4D97-AF65-F5344CB8AC3E}">
        <p14:creationId xmlns:p14="http://schemas.microsoft.com/office/powerpoint/2010/main" val="388416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cs typeface="Arial" panose="020B0604020202020204" pitchFamily="34" charset="0"/>
              </a:rPr>
              <a:t>前述の資質や</a:t>
            </a:r>
            <a:r>
              <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rPr>
              <a:t>Mind</a:t>
            </a:r>
            <a:r>
              <a:rPr kumimoji="1" lang="ja-JP" altLang="en-US" sz="1100" dirty="0">
                <a:latin typeface="游ゴシック" panose="020B0400000000000000" pitchFamily="50" charset="-128"/>
                <a:ea typeface="游ゴシック" panose="020B0400000000000000" pitchFamily="50" charset="-128"/>
                <a:cs typeface="Arial" panose="020B0604020202020204" pitchFamily="34" charset="0"/>
              </a:rPr>
              <a:t>を持った上で業務を実施すれば，各段階において上述した視点をもって対応・行動することは難しくないと思います．</a:t>
            </a:r>
            <a:endPar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endParaRPr>
          </a:p>
          <a:p>
            <a:r>
              <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rPr>
              <a:t>Over</a:t>
            </a:r>
            <a:r>
              <a:rPr kumimoji="1" lang="ja-JP" altLang="en-US" sz="1100" dirty="0">
                <a:latin typeface="游ゴシック" panose="020B0400000000000000" pitchFamily="50" charset="-128"/>
                <a:ea typeface="游ゴシック" panose="020B0400000000000000" pitchFamily="50" charset="-128"/>
                <a:cs typeface="Arial" panose="020B0604020202020204" pitchFamily="34" charset="0"/>
              </a:rPr>
              <a:t> </a:t>
            </a:r>
            <a:r>
              <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rPr>
              <a:t>Quality</a:t>
            </a:r>
            <a:r>
              <a:rPr kumimoji="1" lang="ja-JP" altLang="en-US" sz="1100" dirty="0">
                <a:latin typeface="游ゴシック" panose="020B0400000000000000" pitchFamily="50" charset="-128"/>
                <a:ea typeface="游ゴシック" panose="020B0400000000000000" pitchFamily="50" charset="-128"/>
                <a:cs typeface="Arial" panose="020B0604020202020204" pitchFamily="34" charset="0"/>
              </a:rPr>
              <a:t>を是正し，医療機関と依頼者側がどのような協力体制で治験を進めていくのか，問題が発生した時にどのように協力してそれをクリアしていくのかが重要です．</a:t>
            </a:r>
            <a:endPar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endParaRPr>
          </a:p>
          <a:p>
            <a:r>
              <a:rPr kumimoji="1" lang="ja-JP" altLang="en-US" sz="1100" dirty="0">
                <a:latin typeface="游ゴシック" panose="020B0400000000000000" pitchFamily="50" charset="-128"/>
                <a:ea typeface="游ゴシック" panose="020B0400000000000000" pitchFamily="50" charset="-128"/>
                <a:cs typeface="Arial" panose="020B0604020202020204" pitchFamily="34" charset="0"/>
              </a:rPr>
              <a:t>それぞれの状況を理解した上で，</a:t>
            </a:r>
            <a:r>
              <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rPr>
              <a:t>PI</a:t>
            </a:r>
            <a:r>
              <a:rPr kumimoji="1" lang="ja-JP" altLang="en-US" sz="1100" dirty="0" err="1">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rPr>
              <a:t>CRC</a:t>
            </a:r>
            <a:r>
              <a:rPr kumimoji="1" lang="ja-JP" altLang="en-US" sz="1100" dirty="0" err="1">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rPr>
              <a:t>CRA</a:t>
            </a:r>
            <a:r>
              <a:rPr kumimoji="1" lang="ja-JP" altLang="en-US" sz="1100" dirty="0">
                <a:latin typeface="游ゴシック" panose="020B0400000000000000" pitchFamily="50" charset="-128"/>
                <a:ea typeface="游ゴシック" panose="020B0400000000000000" pitchFamily="50" charset="-128"/>
                <a:cs typeface="Arial" panose="020B0604020202020204" pitchFamily="34" charset="0"/>
              </a:rPr>
              <a:t>等がそれぞれの役割と責務を全うできるよう協力していくことが必要不可欠です．</a:t>
            </a:r>
            <a:endPar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endParaRPr>
          </a:p>
          <a:p>
            <a:endPar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endParaRPr>
          </a:p>
          <a:p>
            <a:r>
              <a:rPr kumimoji="1" lang="ja-JP" altLang="en-US" sz="1100" dirty="0">
                <a:latin typeface="游ゴシック" panose="020B0400000000000000" pitchFamily="50" charset="-128"/>
                <a:ea typeface="游ゴシック" panose="020B0400000000000000" pitchFamily="50" charset="-128"/>
                <a:cs typeface="Arial" panose="020B0604020202020204" pitchFamily="34" charset="0"/>
              </a:rPr>
              <a:t>以下は１つの事例です．</a:t>
            </a:r>
            <a:endPar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endParaRPr>
          </a:p>
          <a:p>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特に国際共同試験においては，</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日本で</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1</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例目の登録をする施設は多大な負担があります</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kumimoji="1" lang="en-US" altLang="ja-JP" sz="1100" dirty="0">
              <a:latin typeface="游ゴシック" panose="020B0400000000000000" pitchFamily="50" charset="-128"/>
              <a:ea typeface="游ゴシック" panose="020B0400000000000000" pitchFamily="50" charset="-128"/>
              <a:cs typeface="Arial" panose="020B0604020202020204" pitchFamily="34" charset="0"/>
            </a:endParaRP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検査キットが複雑でマニュアルを見ても十分わからない（プロトコルの検査項目とマニュアルの項目の表記が一致しない）</a:t>
            </a: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・一つの</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Visit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で複数のキットを選ぶ必要があったが漏れがあった</a:t>
            </a: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・各種機器のマニュアルが簡素すぎてわからない</a:t>
            </a: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・予期せぬところに落とし穴がある</a:t>
            </a: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事前に施設のプロセスに合わせて</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治験プロセスを</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作りこもうとしても</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Global</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の回答が遅かったり</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CRA</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も現場の手順をよくわかっていなかったりと混乱します</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その</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1</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例目で苦労した点を</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後続する</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他</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施設へシェア</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することが重要です　⇒　</a:t>
            </a:r>
            <a:r>
              <a:rPr kumimoji="1" lang="ja-JP" altLang="en-US" sz="1100" u="sng"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適</a:t>
            </a:r>
            <a:r>
              <a:rPr kumimoji="1" lang="ja-JP" altLang="ja-JP" sz="1100" u="sng"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切かつ迅速な情報提供</a:t>
            </a: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同じことを後続の施設が苦労するのは効率が悪</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く，適切に情報共有を行うことで，</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後続の施設は逸脱を防止でき</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治験全体の質が良くなります</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　⇒　</a:t>
            </a:r>
            <a:r>
              <a:rPr kumimoji="1" lang="ja-JP" altLang="ja-JP" sz="1100" u="sng"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リスクの最小化</a:t>
            </a:r>
            <a:endParaRPr kumimoji="1" lang="en-US" altLang="ja-JP" sz="1100" u="sng"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endParaRPr kumimoji="1" lang="en-US" altLang="ja-JP" sz="1100" u="sng"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CRC</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と</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CRA</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1</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対</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1</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の関係から</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もう少し視野を広げて</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「同じ治験に参加している施設全体で協働する」ことで</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All Japan</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として</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Global</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に対する競争力を高め</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ていくことが大切です．</a:t>
            </a:r>
            <a:endPar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endParaRPr kumimoji="1" lang="en-US" altLang="ja-JP" dirty="0"/>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16</a:t>
            </a:fld>
            <a:endParaRPr lang="en-US" altLang="ja-JP"/>
          </a:p>
        </p:txBody>
      </p:sp>
    </p:spTree>
    <p:extLst>
      <p:ext uri="{BB962C8B-B14F-4D97-AF65-F5344CB8AC3E}">
        <p14:creationId xmlns:p14="http://schemas.microsoft.com/office/powerpoint/2010/main" val="259809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コロナ禍において，依頼者・</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から</a:t>
            </a:r>
            <a:r>
              <a:rPr kumimoji="1" lang="en-US" altLang="ja-JP" sz="1100" dirty="0">
                <a:latin typeface="游ゴシック" panose="020B0400000000000000" pitchFamily="50" charset="-128"/>
                <a:ea typeface="游ゴシック" panose="020B0400000000000000" pitchFamily="50" charset="-128"/>
              </a:rPr>
              <a:t>Remote</a:t>
            </a:r>
            <a:r>
              <a:rPr kumimoji="1" lang="ja-JP" altLang="en-US" sz="1100" dirty="0">
                <a:latin typeface="游ゴシック" panose="020B0400000000000000" pitchFamily="50" charset="-128"/>
                <a:ea typeface="游ゴシック" panose="020B0400000000000000" pitchFamily="50" charset="-128"/>
              </a:rPr>
              <a:t> </a:t>
            </a:r>
            <a:r>
              <a:rPr kumimoji="1" lang="en-US" altLang="ja-JP" sz="1100" dirty="0">
                <a:latin typeface="游ゴシック" panose="020B0400000000000000" pitchFamily="50" charset="-128"/>
                <a:ea typeface="游ゴシック" panose="020B0400000000000000" pitchFamily="50" charset="-128"/>
              </a:rPr>
              <a:t>SDV</a:t>
            </a:r>
            <a:r>
              <a:rPr kumimoji="1" lang="ja-JP" altLang="en-US" sz="1100" dirty="0" err="1">
                <a:latin typeface="游ゴシック" panose="020B0400000000000000" pitchFamily="50" charset="-128"/>
                <a:ea typeface="游ゴシック" panose="020B0400000000000000" pitchFamily="50" charset="-128"/>
              </a:rPr>
              <a:t>，</a:t>
            </a:r>
            <a:r>
              <a:rPr kumimoji="1" lang="en-US" altLang="ja-JP" sz="1100" dirty="0">
                <a:latin typeface="游ゴシック" panose="020B0400000000000000" pitchFamily="50" charset="-128"/>
                <a:ea typeface="游ゴシック" panose="020B0400000000000000" pitchFamily="50" charset="-128"/>
              </a:rPr>
              <a:t>Off-site</a:t>
            </a:r>
            <a:r>
              <a:rPr kumimoji="1" lang="ja-JP" altLang="en-US" sz="1100" dirty="0">
                <a:latin typeface="游ゴシック" panose="020B0400000000000000" pitchFamily="50" charset="-128"/>
                <a:ea typeface="游ゴシック" panose="020B0400000000000000" pitchFamily="50" charset="-128"/>
              </a:rPr>
              <a:t> </a:t>
            </a:r>
            <a:r>
              <a:rPr kumimoji="1" lang="en-US" altLang="ja-JP" sz="1100" dirty="0">
                <a:latin typeface="游ゴシック" panose="020B0400000000000000" pitchFamily="50" charset="-128"/>
                <a:ea typeface="游ゴシック" panose="020B0400000000000000" pitchFamily="50" charset="-128"/>
              </a:rPr>
              <a:t>Monitoring</a:t>
            </a:r>
            <a:r>
              <a:rPr kumimoji="1" lang="ja-JP" altLang="en-US" sz="1100" dirty="0">
                <a:latin typeface="游ゴシック" panose="020B0400000000000000" pitchFamily="50" charset="-128"/>
                <a:ea typeface="游ゴシック" panose="020B0400000000000000" pitchFamily="50" charset="-128"/>
              </a:rPr>
              <a:t>等の名のもと，様々な要求が医療機関，</a:t>
            </a:r>
            <a:r>
              <a:rPr kumimoji="1" lang="en-US" altLang="ja-JP" sz="1100" dirty="0">
                <a:latin typeface="游ゴシック" panose="020B0400000000000000" pitchFamily="50" charset="-128"/>
                <a:ea typeface="游ゴシック" panose="020B0400000000000000" pitchFamily="50" charset="-128"/>
              </a:rPr>
              <a:t>CRC</a:t>
            </a:r>
            <a:r>
              <a:rPr kumimoji="1" lang="ja-JP" altLang="en-US" sz="1100" dirty="0">
                <a:latin typeface="游ゴシック" panose="020B0400000000000000" pitchFamily="50" charset="-128"/>
                <a:ea typeface="游ゴシック" panose="020B0400000000000000" pitchFamily="50" charset="-128"/>
              </a:rPr>
              <a:t>に寄せられました．</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時としてこれらの要求やお願いは</a:t>
            </a:r>
            <a:r>
              <a:rPr kumimoji="1" lang="en-US" altLang="ja-JP" sz="1100" dirty="0">
                <a:latin typeface="游ゴシック" panose="020B0400000000000000" pitchFamily="50" charset="-128"/>
                <a:ea typeface="游ゴシック" panose="020B0400000000000000" pitchFamily="50" charset="-128"/>
              </a:rPr>
              <a:t>CRC</a:t>
            </a:r>
            <a:r>
              <a:rPr kumimoji="1" lang="ja-JP" altLang="en-US" sz="1100" dirty="0">
                <a:latin typeface="游ゴシック" panose="020B0400000000000000" pitchFamily="50" charset="-128"/>
                <a:ea typeface="游ゴシック" panose="020B0400000000000000" pitchFamily="50" charset="-128"/>
              </a:rPr>
              <a:t>の業務を圧迫する要因ともなりました．</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これをきっかけに，再度モニタリングの在り方を考える必要があります．</a:t>
            </a:r>
            <a:endParaRPr kumimoji="1" lang="en-US" altLang="ja-JP" sz="1100" dirty="0">
              <a:latin typeface="游ゴシック" panose="020B0400000000000000" pitchFamily="50" charset="-128"/>
              <a:ea typeface="游ゴシック" panose="020B0400000000000000" pitchFamily="50" charset="-128"/>
            </a:endParaRPr>
          </a:p>
          <a:p>
            <a:endParaRPr kumimoji="1" lang="en-US" altLang="ja-JP" sz="1100" dirty="0">
              <a:latin typeface="游ゴシック" panose="020B0400000000000000" pitchFamily="50" charset="-128"/>
              <a:ea typeface="游ゴシック" panose="020B0400000000000000" pitchFamily="50" charset="-128"/>
            </a:endParaRPr>
          </a:p>
          <a:p>
            <a:r>
              <a:rPr kumimoji="1" lang="en-US" altLang="ja-JP" sz="1100" dirty="0" err="1">
                <a:latin typeface="游ゴシック" panose="020B0400000000000000" pitchFamily="50" charset="-128"/>
                <a:ea typeface="游ゴシック" panose="020B0400000000000000" pitchFamily="50" charset="-128"/>
              </a:rPr>
              <a:t>CRA:Off-site</a:t>
            </a:r>
            <a:r>
              <a:rPr kumimoji="1" lang="ja-JP" altLang="en-US" sz="1100" dirty="0">
                <a:latin typeface="游ゴシック" panose="020B0400000000000000" pitchFamily="50" charset="-128"/>
                <a:ea typeface="游ゴシック" panose="020B0400000000000000" pitchFamily="50" charset="-128"/>
              </a:rPr>
              <a:t> </a:t>
            </a:r>
            <a:r>
              <a:rPr kumimoji="1" lang="en-US" altLang="ja-JP" sz="1100" dirty="0">
                <a:latin typeface="游ゴシック" panose="020B0400000000000000" pitchFamily="50" charset="-128"/>
                <a:ea typeface="游ゴシック" panose="020B0400000000000000" pitchFamily="50" charset="-128"/>
              </a:rPr>
              <a:t>monitoring</a:t>
            </a:r>
            <a:r>
              <a:rPr kumimoji="1" lang="ja-JP" altLang="en-US" sz="1100" dirty="0">
                <a:latin typeface="游ゴシック" panose="020B0400000000000000" pitchFamily="50" charset="-128"/>
                <a:ea typeface="游ゴシック" panose="020B0400000000000000" pitchFamily="50" charset="-128"/>
              </a:rPr>
              <a:t>の④の工程としてメールをメインツール，電話を補助ツールとしている理由は以下の通りです．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・メールの回答であれば記録に残すことができますが，電話の場合「言った，言わない」で責任の所在が不明確になる恐れがあるため．</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a:t>
            </a:r>
            <a:r>
              <a:rPr kumimoji="1" lang="en-US" altLang="ja-JP" sz="1100" dirty="0">
                <a:latin typeface="游ゴシック" panose="020B0400000000000000" pitchFamily="50" charset="-128"/>
                <a:ea typeface="游ゴシック" panose="020B0400000000000000" pitchFamily="50" charset="-128"/>
              </a:rPr>
              <a:t>CRC</a:t>
            </a:r>
            <a:r>
              <a:rPr kumimoji="1" lang="ja-JP" altLang="en-US" sz="1100" dirty="0">
                <a:latin typeface="游ゴシック" panose="020B0400000000000000" pitchFamily="50" charset="-128"/>
                <a:ea typeface="游ゴシック" panose="020B0400000000000000" pitchFamily="50" charset="-128"/>
              </a:rPr>
              <a:t>は突然同意取得等で呼ばれることがあるため，あらかじめ約束した日時に対応できないこともあるため．</a:t>
            </a:r>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17</a:t>
            </a:fld>
            <a:endParaRPr lang="en-US" altLang="ja-JP"/>
          </a:p>
        </p:txBody>
      </p:sp>
    </p:spTree>
    <p:extLst>
      <p:ext uri="{BB962C8B-B14F-4D97-AF65-F5344CB8AC3E}">
        <p14:creationId xmlns:p14="http://schemas.microsoft.com/office/powerpoint/2010/main" val="176407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自らが，日々学び成長し続けるために，日本の治験環境がよりよくなるために何をすべきか，一人ひとりが考えて業務をすることが大切です．</a:t>
            </a:r>
            <a:endParaRPr kumimoji="1" lang="en-US" altLang="ja-JP" sz="1100" dirty="0">
              <a:latin typeface="游ゴシック" panose="020B0400000000000000" pitchFamily="50" charset="-128"/>
              <a:ea typeface="游ゴシック" panose="020B0400000000000000" pitchFamily="50" charset="-128"/>
            </a:endParaRPr>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18</a:t>
            </a:fld>
            <a:endParaRPr lang="en-US" altLang="ja-JP"/>
          </a:p>
        </p:txBody>
      </p:sp>
    </p:spTree>
    <p:extLst>
      <p:ext uri="{BB962C8B-B14F-4D97-AF65-F5344CB8AC3E}">
        <p14:creationId xmlns:p14="http://schemas.microsoft.com/office/powerpoint/2010/main" val="101113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19</a:t>
            </a:fld>
            <a:endParaRPr lang="en-US" altLang="ja-JP"/>
          </a:p>
        </p:txBody>
      </p:sp>
    </p:spTree>
    <p:extLst>
      <p:ext uri="{BB962C8B-B14F-4D97-AF65-F5344CB8AC3E}">
        <p14:creationId xmlns:p14="http://schemas.microsoft.com/office/powerpoint/2010/main" val="417853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2</a:t>
            </a:fld>
            <a:endParaRPr lang="en-US" altLang="ja-JP"/>
          </a:p>
        </p:txBody>
      </p:sp>
    </p:spTree>
    <p:extLst>
      <p:ext uri="{BB962C8B-B14F-4D97-AF65-F5344CB8AC3E}">
        <p14:creationId xmlns:p14="http://schemas.microsoft.com/office/powerpoint/2010/main" val="339774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本資料に加え，既にある資料も活用しながら，各社の状況にあわせて，若年層</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の育成，中堅以上の</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の振り返りとして活用頂ければと思います．</a:t>
            </a:r>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20</a:t>
            </a:fld>
            <a:endParaRPr lang="en-US" altLang="ja-JP"/>
          </a:p>
        </p:txBody>
      </p:sp>
    </p:spTree>
    <p:extLst>
      <p:ext uri="{BB962C8B-B14F-4D97-AF65-F5344CB8AC3E}">
        <p14:creationId xmlns:p14="http://schemas.microsoft.com/office/powerpoint/2010/main" val="2064933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21</a:t>
            </a:fld>
            <a:endParaRPr lang="en-US" altLang="ja-JP"/>
          </a:p>
        </p:txBody>
      </p:sp>
    </p:spTree>
    <p:extLst>
      <p:ext uri="{BB962C8B-B14F-4D97-AF65-F5344CB8AC3E}">
        <p14:creationId xmlns:p14="http://schemas.microsoft.com/office/powerpoint/2010/main" val="1390754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22</a:t>
            </a:fld>
            <a:endParaRPr lang="en-US" altLang="ja-JP"/>
          </a:p>
        </p:txBody>
      </p:sp>
    </p:spTree>
    <p:extLst>
      <p:ext uri="{BB962C8B-B14F-4D97-AF65-F5344CB8AC3E}">
        <p14:creationId xmlns:p14="http://schemas.microsoft.com/office/powerpoint/2010/main" val="206627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23</a:t>
            </a:fld>
            <a:endParaRPr lang="en-US" altLang="ja-JP"/>
          </a:p>
        </p:txBody>
      </p:sp>
    </p:spTree>
    <p:extLst>
      <p:ext uri="{BB962C8B-B14F-4D97-AF65-F5344CB8AC3E}">
        <p14:creationId xmlns:p14="http://schemas.microsoft.com/office/powerpoint/2010/main" val="562585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必要に応じて本シートも活用頂き，各社あるいは業界の課題についてディスカッション頂ければと思います．</a:t>
            </a:r>
          </a:p>
        </p:txBody>
      </p:sp>
      <p:sp>
        <p:nvSpPr>
          <p:cNvPr id="4" name="ヘッダー プレースホルダー 3"/>
          <p:cNvSpPr>
            <a:spLocks noGrp="1"/>
          </p:cNvSpPr>
          <p:nvPr>
            <p:ph type="hdr" sz="quarter"/>
          </p:nvPr>
        </p:nvSpPr>
        <p:spPr/>
        <p:txBody>
          <a:bodyPr/>
          <a:lstStyle/>
          <a:p>
            <a:pPr marL="0" marR="0" lvl="0" indent="0" algn="l" defTabSz="906536"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06536"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06536" rtl="0" eaLnBrk="1" fontAlgn="base" latinLnBrk="0" hangingPunct="1">
              <a:lnSpc>
                <a:spcPct val="100000"/>
              </a:lnSpc>
              <a:spcBef>
                <a:spcPct val="0"/>
              </a:spcBef>
              <a:spcAft>
                <a:spcPct val="0"/>
              </a:spcAft>
              <a:buClrTx/>
              <a:buSzTx/>
              <a:buFontTx/>
              <a:buNone/>
              <a:tabLst/>
              <a:defRPr/>
            </a:pPr>
            <a:fld id="{02DB3FCD-A4E1-4F11-82A1-A885AC698D18}"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06536"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2638763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25</a:t>
            </a:fld>
            <a:endParaRPr lang="en-US" altLang="ja-JP"/>
          </a:p>
        </p:txBody>
      </p:sp>
    </p:spTree>
    <p:extLst>
      <p:ext uri="{BB962C8B-B14F-4D97-AF65-F5344CB8AC3E}">
        <p14:creationId xmlns:p14="http://schemas.microsoft.com/office/powerpoint/2010/main" val="374983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3</a:t>
            </a:fld>
            <a:endParaRPr lang="en-US" altLang="ja-JP"/>
          </a:p>
        </p:txBody>
      </p:sp>
    </p:spTree>
    <p:extLst>
      <p:ext uri="{BB962C8B-B14F-4D97-AF65-F5344CB8AC3E}">
        <p14:creationId xmlns:p14="http://schemas.microsoft.com/office/powerpoint/2010/main" val="399418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4</a:t>
            </a:fld>
            <a:endParaRPr lang="en-US" altLang="ja-JP"/>
          </a:p>
        </p:txBody>
      </p:sp>
    </p:spTree>
    <p:extLst>
      <p:ext uri="{BB962C8B-B14F-4D97-AF65-F5344CB8AC3E}">
        <p14:creationId xmlns:p14="http://schemas.microsoft.com/office/powerpoint/2010/main" val="269274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このスライドでは，日本の治験が置かれている状況を説明しています．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治験もパフォーマンス評価の時代となり，</a:t>
            </a:r>
            <a:r>
              <a:rPr kumimoji="1" lang="en-US" altLang="ja-JP" sz="1100" dirty="0">
                <a:latin typeface="游ゴシック" panose="020B0400000000000000" pitchFamily="50" charset="-128"/>
                <a:ea typeface="游ゴシック" panose="020B0400000000000000" pitchFamily="50" charset="-128"/>
              </a:rPr>
              <a:t>Quality</a:t>
            </a:r>
            <a:r>
              <a:rPr kumimoji="1" lang="ja-JP" altLang="en-US" sz="1100" dirty="0" err="1">
                <a:latin typeface="游ゴシック" panose="020B0400000000000000" pitchFamily="50" charset="-128"/>
                <a:ea typeface="游ゴシック" panose="020B0400000000000000" pitchFamily="50" charset="-128"/>
              </a:rPr>
              <a:t>，</a:t>
            </a:r>
            <a:r>
              <a:rPr kumimoji="1" lang="en-US" altLang="ja-JP" sz="1100" dirty="0">
                <a:latin typeface="游ゴシック" panose="020B0400000000000000" pitchFamily="50" charset="-128"/>
                <a:ea typeface="游ゴシック" panose="020B0400000000000000" pitchFamily="50" charset="-128"/>
              </a:rPr>
              <a:t>Cost</a:t>
            </a:r>
            <a:r>
              <a:rPr kumimoji="1" lang="ja-JP" altLang="en-US" sz="1100" dirty="0" err="1">
                <a:latin typeface="游ゴシック" panose="020B0400000000000000" pitchFamily="50" charset="-128"/>
                <a:ea typeface="游ゴシック" panose="020B0400000000000000" pitchFamily="50" charset="-128"/>
              </a:rPr>
              <a:t>，</a:t>
            </a:r>
            <a:r>
              <a:rPr kumimoji="1" lang="en-US" altLang="ja-JP" sz="1100" dirty="0">
                <a:latin typeface="游ゴシック" panose="020B0400000000000000" pitchFamily="50" charset="-128"/>
                <a:ea typeface="游ゴシック" panose="020B0400000000000000" pitchFamily="50" charset="-128"/>
              </a:rPr>
              <a:t>Speed</a:t>
            </a:r>
            <a:r>
              <a:rPr kumimoji="1" lang="ja-JP" altLang="en-US" sz="1100" dirty="0">
                <a:latin typeface="游ゴシック" panose="020B0400000000000000" pitchFamily="50" charset="-128"/>
                <a:ea typeface="游ゴシック" panose="020B0400000000000000" pitchFamily="50" charset="-128"/>
              </a:rPr>
              <a:t>についてあらゆる側面から評価されています．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治験依頼者，</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それぞれがこれらのことを意識し，パフォーマンス向上のための行動を継続的に行わなければ，アジア諸国の台頭に太刀打ちできなくなります．</a:t>
            </a:r>
          </a:p>
        </p:txBody>
      </p:sp>
      <p:sp>
        <p:nvSpPr>
          <p:cNvPr id="4" name="ヘッダー プレースホルダー 3"/>
          <p:cNvSpPr>
            <a:spLocks noGrp="1"/>
          </p:cNvSpPr>
          <p:nvPr>
            <p:ph type="hdr" sz="quarter"/>
          </p:nvPr>
        </p:nvSpPr>
        <p:spPr/>
        <p:txBody>
          <a:bodyPr/>
          <a:lstStyle/>
          <a:p>
            <a:pPr marL="0" marR="0" lvl="0" indent="0" algn="l" defTabSz="906536"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06536"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06536" rtl="0" eaLnBrk="1" fontAlgn="base" latinLnBrk="0" hangingPunct="1">
              <a:lnSpc>
                <a:spcPct val="100000"/>
              </a:lnSpc>
              <a:spcBef>
                <a:spcPct val="0"/>
              </a:spcBef>
              <a:spcAft>
                <a:spcPct val="0"/>
              </a:spcAft>
              <a:buClrTx/>
              <a:buSzTx/>
              <a:buFontTx/>
              <a:buNone/>
              <a:tabLst/>
              <a:defRPr/>
            </a:pPr>
            <a:fld id="{02DB3FCD-A4E1-4F11-82A1-A885AC698D18}" type="slidenum">
              <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pPr marL="0" marR="0" lvl="0" indent="0" algn="r" defTabSz="906536"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38827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このスライドでは，現在，日本の治験が置かれている状況を説明しています．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治験も国際競争力の時代となり，パフォーマンスを向上させなければ，治験実施国として選定されなくなる懸念があります．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パフォーマンス向上の為には治験における各役割（</a:t>
            </a:r>
            <a:r>
              <a:rPr kumimoji="1" lang="en-US" altLang="ja-JP" sz="1100" dirty="0">
                <a:latin typeface="游ゴシック" panose="020B0400000000000000" pitchFamily="50" charset="-128"/>
                <a:ea typeface="游ゴシック" panose="020B0400000000000000" pitchFamily="50" charset="-128"/>
              </a:rPr>
              <a:t>PI</a:t>
            </a:r>
            <a:r>
              <a:rPr kumimoji="1" lang="ja-JP" altLang="en-US" sz="1100" dirty="0" err="1">
                <a:latin typeface="游ゴシック" panose="020B0400000000000000" pitchFamily="50" charset="-128"/>
                <a:ea typeface="游ゴシック" panose="020B0400000000000000" pitchFamily="50" charset="-128"/>
              </a:rPr>
              <a:t>，</a:t>
            </a:r>
            <a:r>
              <a:rPr kumimoji="1" lang="en-US" altLang="ja-JP" sz="1100" dirty="0">
                <a:latin typeface="游ゴシック" panose="020B0400000000000000" pitchFamily="50" charset="-128"/>
                <a:ea typeface="游ゴシック" panose="020B0400000000000000" pitchFamily="50" charset="-128"/>
              </a:rPr>
              <a:t>SI</a:t>
            </a:r>
            <a:r>
              <a:rPr kumimoji="1" lang="ja-JP" altLang="en-US" sz="1100" dirty="0" err="1">
                <a:latin typeface="游ゴシック" panose="020B0400000000000000" pitchFamily="50" charset="-128"/>
                <a:ea typeface="游ゴシック" panose="020B0400000000000000" pitchFamily="50" charset="-128"/>
              </a:rPr>
              <a:t>，</a:t>
            </a:r>
            <a:r>
              <a:rPr kumimoji="1" lang="en-US" altLang="ja-JP" sz="1100" dirty="0">
                <a:latin typeface="游ゴシック" panose="020B0400000000000000" pitchFamily="50" charset="-128"/>
                <a:ea typeface="游ゴシック" panose="020B0400000000000000" pitchFamily="50" charset="-128"/>
              </a:rPr>
              <a:t>CRC</a:t>
            </a:r>
            <a:r>
              <a:rPr kumimoji="1" lang="ja-JP" altLang="en-US" sz="1100" dirty="0" err="1">
                <a:latin typeface="游ゴシック" panose="020B0400000000000000" pitchFamily="50" charset="-128"/>
                <a:ea typeface="游ゴシック" panose="020B0400000000000000" pitchFamily="50" charset="-128"/>
              </a:rPr>
              <a:t>，</a:t>
            </a:r>
            <a:r>
              <a:rPr kumimoji="1" lang="ja-JP" altLang="en-US" sz="1100" dirty="0">
                <a:latin typeface="游ゴシック" panose="020B0400000000000000" pitchFamily="50" charset="-128"/>
                <a:ea typeface="游ゴシック" panose="020B0400000000000000" pitchFamily="50" charset="-128"/>
              </a:rPr>
              <a:t>治験薬管理者，事務局，</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等）がその責務を果たし，効率的な治験業務の遂行が求められます</a:t>
            </a:r>
            <a:r>
              <a:rPr kumimoji="1" lang="ja-JP" altLang="en-US" dirty="0">
                <a:latin typeface="游ゴシック" panose="020B0400000000000000" pitchFamily="50" charset="-128"/>
                <a:ea typeface="游ゴシック" panose="020B0400000000000000" pitchFamily="50" charset="-128"/>
              </a:rPr>
              <a:t>．</a:t>
            </a:r>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6</a:t>
            </a:fld>
            <a:endParaRPr lang="en-US" altLang="ja-JP"/>
          </a:p>
        </p:txBody>
      </p:sp>
    </p:spTree>
    <p:extLst>
      <p:ext uri="{BB962C8B-B14F-4D97-AF65-F5344CB8AC3E}">
        <p14:creationId xmlns:p14="http://schemas.microsoft.com/office/powerpoint/2010/main" val="314376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latin typeface="游ゴシック" panose="020B0400000000000000" pitchFamily="50" charset="-128"/>
                <a:ea typeface="游ゴシック" panose="020B0400000000000000" pitchFamily="50" charset="-128"/>
              </a:rPr>
              <a:t>2016</a:t>
            </a:r>
            <a:r>
              <a:rPr kumimoji="1" lang="ja-JP" altLang="en-US" sz="1100" dirty="0">
                <a:latin typeface="游ゴシック" panose="020B0400000000000000" pitchFamily="50" charset="-128"/>
                <a:ea typeface="游ゴシック" panose="020B0400000000000000" pitchFamily="50" charset="-128"/>
              </a:rPr>
              <a:t>年</a:t>
            </a:r>
            <a:r>
              <a:rPr kumimoji="1" lang="en-US" altLang="ja-JP" sz="1100" dirty="0">
                <a:latin typeface="游ゴシック" panose="020B0400000000000000" pitchFamily="50" charset="-128"/>
                <a:ea typeface="游ゴシック" panose="020B0400000000000000" pitchFamily="50" charset="-128"/>
              </a:rPr>
              <a:t>8</a:t>
            </a:r>
            <a:r>
              <a:rPr kumimoji="1" lang="ja-JP" altLang="en-US" sz="1100" dirty="0">
                <a:latin typeface="游ゴシック" panose="020B0400000000000000" pitchFamily="50" charset="-128"/>
                <a:ea typeface="游ゴシック" panose="020B0400000000000000" pitchFamily="50" charset="-128"/>
              </a:rPr>
              <a:t>月に日本製薬工業協会医薬品評価委員会臨床評価部会タスクフォース</a:t>
            </a:r>
            <a:r>
              <a:rPr kumimoji="1" lang="en-US" altLang="ja-JP" sz="1100" dirty="0">
                <a:latin typeface="游ゴシック" panose="020B0400000000000000" pitchFamily="50" charset="-128"/>
                <a:ea typeface="游ゴシック" panose="020B0400000000000000" pitchFamily="50" charset="-128"/>
              </a:rPr>
              <a:t>3</a:t>
            </a:r>
            <a:r>
              <a:rPr kumimoji="1" lang="ja-JP" altLang="en-US" sz="1100" dirty="0">
                <a:latin typeface="游ゴシック" panose="020B0400000000000000" pitchFamily="50" charset="-128"/>
                <a:ea typeface="游ゴシック" panose="020B0400000000000000" pitchFamily="50" charset="-128"/>
              </a:rPr>
              <a:t>によって作成された資料（モニタリング業務の</a:t>
            </a:r>
            <a:r>
              <a:rPr kumimoji="1" lang="en-US" altLang="ja-JP" sz="1100" dirty="0">
                <a:latin typeface="游ゴシック" panose="020B0400000000000000" pitchFamily="50" charset="-128"/>
                <a:ea typeface="游ゴシック" panose="020B0400000000000000" pitchFamily="50" charset="-128"/>
              </a:rPr>
              <a:t>Principle</a:t>
            </a:r>
            <a:r>
              <a:rPr kumimoji="1" lang="ja-JP" altLang="en-US" sz="1100" dirty="0">
                <a:latin typeface="游ゴシック" panose="020B0400000000000000" pitchFamily="50" charset="-128"/>
                <a:ea typeface="游ゴシック" panose="020B0400000000000000" pitchFamily="50" charset="-128"/>
              </a:rPr>
              <a:t>）の「基本理念」「共有する価値観」「行動基準」を記載しています．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モニタリング業務の基本に立ち戻り，正しくモニタリング業務を行うためのあるべき姿，</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が行動する上での考え方として提案されたものです．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この内容な現在も変わらず重要な事項であり，</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はこれらを理解し行動することが求められます．</a:t>
            </a:r>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7</a:t>
            </a:fld>
            <a:endParaRPr lang="en-US" altLang="ja-JP"/>
          </a:p>
        </p:txBody>
      </p:sp>
    </p:spTree>
    <p:extLst>
      <p:ext uri="{BB962C8B-B14F-4D97-AF65-F5344CB8AC3E}">
        <p14:creationId xmlns:p14="http://schemas.microsoft.com/office/powerpoint/2010/main" val="3386773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eaLnBrk="0" fontAlgn="base" hangingPunct="0">
              <a:spcBef>
                <a:spcPct val="30000"/>
              </a:spcBef>
              <a:spcAft>
                <a:spcPct val="0"/>
              </a:spcAft>
            </a:pP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r>
              <a:rPr kumimoji="1" lang="en-US" altLang="ja-JP" sz="1100" kern="1200" dirty="0">
                <a:solidFill>
                  <a:schemeClr val="tx1"/>
                </a:solidFill>
                <a:latin typeface="游ゴシック" panose="020B0400000000000000" pitchFamily="50" charset="-128"/>
                <a:ea typeface="游ゴシック" panose="020B0400000000000000" pitchFamily="50" charset="-128"/>
                <a:cs typeface="+mn-cs"/>
              </a:rPr>
              <a:t>CRC</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の思い・・・</a:t>
            </a:r>
            <a:endParaRPr kumimoji="1" lang="en-US" altLang="ja-JP" sz="1100" kern="1200" dirty="0">
              <a:solidFill>
                <a:schemeClr val="tx1"/>
              </a:solidFill>
              <a:latin typeface="游ゴシック" panose="020B0400000000000000" pitchFamily="50" charset="-128"/>
              <a:ea typeface="游ゴシック" panose="020B0400000000000000" pitchFamily="50" charset="-128"/>
              <a:cs typeface="+mn-cs"/>
            </a:endParaRPr>
          </a:p>
          <a:p>
            <a:pPr algn="l" rtl="0" eaLnBrk="0" fontAlgn="base" hangingPunct="0">
              <a:spcBef>
                <a:spcPct val="30000"/>
              </a:spcBef>
              <a:spcAft>
                <a:spcPct val="0"/>
              </a:spcAft>
            </a:pPr>
            <a:r>
              <a:rPr kumimoji="1" lang="en-US" altLang="ja-JP" sz="1100" kern="1200" dirty="0">
                <a:solidFill>
                  <a:schemeClr val="tx1"/>
                </a:solidFill>
                <a:latin typeface="游ゴシック" panose="020B0400000000000000" pitchFamily="50" charset="-128"/>
                <a:ea typeface="游ゴシック" panose="020B0400000000000000" pitchFamily="50" charset="-128"/>
                <a:cs typeface="+mn-cs"/>
              </a:rPr>
              <a:t>CRC</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は日々，</a:t>
            </a:r>
            <a:endParaRPr kumimoji="1" lang="en-US" altLang="ja-JP" sz="1100" kern="1200" dirty="0">
              <a:solidFill>
                <a:schemeClr val="tx1"/>
              </a:solidFill>
              <a:latin typeface="游ゴシック" panose="020B0400000000000000" pitchFamily="50" charset="-128"/>
              <a:ea typeface="游ゴシック" panose="020B0400000000000000" pitchFamily="50" charset="-128"/>
              <a:cs typeface="+mn-cs"/>
            </a:endParaRPr>
          </a:p>
          <a:p>
            <a:pPr algn="l" rtl="0" eaLnBrk="0" fontAlgn="base" hangingPunct="0">
              <a:spcBef>
                <a:spcPct val="30000"/>
              </a:spcBef>
              <a:spcAft>
                <a:spcPct val="0"/>
              </a:spcAft>
            </a:pP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プロトコルに規定された評価アンケートなどを毎日がんばって</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対応して下</a:t>
            </a: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さっている患者さん</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endPar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endParaRPr>
          </a:p>
          <a:p>
            <a:pPr algn="l" rtl="0" eaLnBrk="0" fontAlgn="base" hangingPunct="0">
              <a:spcBef>
                <a:spcPct val="30000"/>
              </a:spcBef>
              <a:spcAft>
                <a:spcPct val="0"/>
              </a:spcAft>
            </a:pP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治験に参加しなければ必要なかった検査を</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つらいのにがんばって耐えてくださっている患者さん</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endPar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endParaRPr>
          </a:p>
          <a:p>
            <a:pPr algn="l" rtl="0" eaLnBrk="0" fontAlgn="base" hangingPunct="0">
              <a:spcBef>
                <a:spcPct val="30000"/>
              </a:spcBef>
              <a:spcAft>
                <a:spcPct val="0"/>
              </a:spcAft>
            </a:pP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プラセボかもしれない薬剤をダブルダミーのために何回も投与されなければいけない患者さん</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endPar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endParaRPr>
          </a:p>
          <a:p>
            <a:pPr algn="l" rtl="0" eaLnBrk="0" fontAlgn="base" hangingPunct="0">
              <a:spcBef>
                <a:spcPct val="30000"/>
              </a:spcBef>
              <a:spcAft>
                <a:spcPct val="0"/>
              </a:spcAft>
            </a:pP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依頼者のシステムの不具合で当日の治験薬投与ができなくなり</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また来院せざるをえなくなってしまう患者さん</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endPar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endParaRPr>
          </a:p>
          <a:p>
            <a:pPr algn="l" rtl="0" eaLnBrk="0" fontAlgn="base" hangingPunct="0">
              <a:spcBef>
                <a:spcPct val="30000"/>
              </a:spcBef>
              <a:spcAft>
                <a:spcPct val="0"/>
              </a:spcAft>
            </a:pP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当日投与できなくなっても</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r>
              <a:rPr kumimoji="1" lang="en-US" altLang="ja-JP" sz="1100" kern="1200" dirty="0">
                <a:solidFill>
                  <a:schemeClr val="tx1"/>
                </a:solidFill>
                <a:latin typeface="游ゴシック" panose="020B0400000000000000" pitchFamily="50" charset="-128"/>
                <a:ea typeface="游ゴシック" panose="020B0400000000000000" pitchFamily="50" charset="-128"/>
                <a:cs typeface="+mn-cs"/>
              </a:rPr>
              <a:t>CRC</a:t>
            </a: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に「あなたに会えたからよかったよ」と言って怒らずに帰ってくださる患者さん</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endPar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endParaRPr>
          </a:p>
          <a:p>
            <a:pPr algn="l" rtl="0" eaLnBrk="0" fontAlgn="base" hangingPunct="0">
              <a:spcBef>
                <a:spcPct val="30000"/>
              </a:spcBef>
              <a:spcAft>
                <a:spcPct val="0"/>
              </a:spcAft>
            </a:pPr>
            <a:r>
              <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rPr>
              <a:t>そんな姿をたくさん見ています</a:t>
            </a:r>
            <a:r>
              <a:rPr kumimoji="1" lang="ja-JP" altLang="en-US" sz="1100" kern="1200" dirty="0">
                <a:solidFill>
                  <a:schemeClr val="tx1"/>
                </a:solidFill>
                <a:latin typeface="游ゴシック" panose="020B0400000000000000" pitchFamily="50" charset="-128"/>
                <a:ea typeface="游ゴシック" panose="020B0400000000000000" pitchFamily="50" charset="-128"/>
                <a:cs typeface="+mn-cs"/>
              </a:rPr>
              <a:t>．</a:t>
            </a:r>
            <a:endPar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endParaRPr>
          </a:p>
          <a:p>
            <a:pPr algn="l" rtl="0" eaLnBrk="0" fontAlgn="base" hangingPunct="0">
              <a:spcBef>
                <a:spcPct val="30000"/>
              </a:spcBef>
              <a:spcAft>
                <a:spcPct val="0"/>
              </a:spcAft>
            </a:pPr>
            <a:r>
              <a:rPr kumimoji="1" lang="en-US" altLang="ja-JP" sz="1100" kern="1200" dirty="0">
                <a:solidFill>
                  <a:schemeClr val="tx1"/>
                </a:solidFill>
                <a:latin typeface="游ゴシック" panose="020B0400000000000000" pitchFamily="50" charset="-128"/>
                <a:ea typeface="游ゴシック" panose="020B0400000000000000" pitchFamily="50" charset="-128"/>
                <a:cs typeface="+mn-cs"/>
              </a:rPr>
              <a:t> </a:t>
            </a:r>
            <a:endParaRPr kumimoji="1" lang="ja-JP" altLang="ja-JP" sz="1100" kern="1200" dirty="0">
              <a:solidFill>
                <a:schemeClr val="tx1"/>
              </a:solidFill>
              <a:latin typeface="游ゴシック" panose="020B0400000000000000" pitchFamily="50" charset="-128"/>
              <a:ea typeface="游ゴシック" panose="020B0400000000000000" pitchFamily="50" charset="-128"/>
              <a:cs typeface="+mn-cs"/>
            </a:endParaRP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そして</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それらの検査等を患者さんに対して『しなければいけないこと』として</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させなければいけない罪悪感のようなものにもかられています</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そういう</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つらさ・葛藤があることを</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依頼者</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CRA</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の</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皆</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さん</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にもわかっていて</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欲しい，</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と思っています</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endPar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endPar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だから</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en-US"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CRA</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が</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患者さんに思いを馳せていないような</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心無い発言をされた時に</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a:t>
            </a:r>
            <a:r>
              <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感情的な怒りが出てきてしま</a:t>
            </a:r>
            <a:r>
              <a:rPr kumimoji="1" lang="ja-JP" altLang="en-US"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rPr>
              <a:t>います．</a:t>
            </a:r>
            <a:endParaRPr kumimoji="1" lang="ja-JP" altLang="ja-JP" sz="1100" kern="1200" dirty="0">
              <a:solidFill>
                <a:schemeClr val="tx1"/>
              </a:solidFill>
              <a:effectLst/>
              <a:latin typeface="游ゴシック" panose="020B0400000000000000" pitchFamily="50" charset="-128"/>
              <a:ea typeface="游ゴシック" panose="020B0400000000000000" pitchFamily="50" charset="-128"/>
              <a:cs typeface="Arial" panose="020B0604020202020204" pitchFamily="34" charset="0"/>
            </a:endParaRPr>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8</a:t>
            </a:fld>
            <a:endParaRPr lang="en-US" altLang="ja-JP"/>
          </a:p>
        </p:txBody>
      </p:sp>
    </p:spTree>
    <p:extLst>
      <p:ext uri="{BB962C8B-B14F-4D97-AF65-F5344CB8AC3E}">
        <p14:creationId xmlns:p14="http://schemas.microsoft.com/office/powerpoint/2010/main" val="109356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游ゴシック" panose="020B0400000000000000" pitchFamily="50" charset="-128"/>
                <a:ea typeface="游ゴシック" panose="020B0400000000000000" pitchFamily="50" charset="-128"/>
              </a:rPr>
              <a:t>依頼者や</a:t>
            </a:r>
            <a:r>
              <a:rPr kumimoji="1" lang="en-US" altLang="ja-JP" sz="1100" dirty="0">
                <a:latin typeface="游ゴシック" panose="020B0400000000000000" pitchFamily="50" charset="-128"/>
                <a:ea typeface="游ゴシック" panose="020B0400000000000000" pitchFamily="50" charset="-128"/>
              </a:rPr>
              <a:t>CRA</a:t>
            </a:r>
            <a:r>
              <a:rPr kumimoji="1" lang="ja-JP" altLang="en-US" sz="1100" dirty="0">
                <a:latin typeface="游ゴシック" panose="020B0400000000000000" pitchFamily="50" charset="-128"/>
                <a:ea typeface="游ゴシック" panose="020B0400000000000000" pitchFamily="50" charset="-128"/>
              </a:rPr>
              <a:t>に対する厳しい評価がある中で，現状を確認する目的でアンケート調査を実施しました．</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その結果，改めて</a:t>
            </a:r>
            <a:r>
              <a:rPr kumimoji="1" lang="en-US" altLang="ja-JP" sz="1100" dirty="0">
                <a:latin typeface="游ゴシック" panose="020B0400000000000000" pitchFamily="50" charset="-128"/>
                <a:ea typeface="游ゴシック" panose="020B0400000000000000" pitchFamily="50" charset="-128"/>
              </a:rPr>
              <a:t>2</a:t>
            </a:r>
            <a:r>
              <a:rPr kumimoji="1" lang="ja-JP" altLang="en-US" sz="1100" dirty="0">
                <a:latin typeface="游ゴシック" panose="020B0400000000000000" pitchFamily="50" charset="-128"/>
                <a:ea typeface="游ゴシック" panose="020B0400000000000000" pitchFamily="50" charset="-128"/>
              </a:rPr>
              <a:t>点の課題を確認しました．</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これらの課題は以前より指摘されてきている内容と同様であり，背景や状況は異なるものの，依然として問題の根底にあることが分かりました．</a:t>
            </a:r>
            <a:endParaRPr kumimoji="1" lang="en-US" altLang="ja-JP" sz="1100" dirty="0">
              <a:latin typeface="游ゴシック" panose="020B0400000000000000" pitchFamily="50" charset="-128"/>
              <a:ea typeface="游ゴシック" panose="020B0400000000000000" pitchFamily="50" charset="-128"/>
            </a:endParaRPr>
          </a:p>
          <a:p>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では，何故この問題が解決できないのかについて考えてみる必要があります．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要因として考えられるのは・・・</a:t>
            </a:r>
            <a:endParaRPr kumimoji="1" lang="en-US" altLang="ja-JP" sz="1100" dirty="0">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　オーバークオリティ　</a:t>
            </a:r>
            <a:endParaRPr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　　　⇒　合格点ではなく，</a:t>
            </a:r>
            <a:r>
              <a:rPr lang="en-US" altLang="ja-JP" sz="1100" dirty="0">
                <a:solidFill>
                  <a:schemeClr val="tx1"/>
                </a:solidFill>
                <a:latin typeface="游ゴシック" panose="020B0400000000000000" pitchFamily="50" charset="-128"/>
                <a:ea typeface="游ゴシック" panose="020B0400000000000000" pitchFamily="50" charset="-128"/>
              </a:rPr>
              <a:t>100</a:t>
            </a:r>
            <a:r>
              <a:rPr lang="ja-JP" altLang="en-US" sz="1100" dirty="0">
                <a:solidFill>
                  <a:schemeClr val="tx1"/>
                </a:solidFill>
                <a:latin typeface="游ゴシック" panose="020B0400000000000000" pitchFamily="50" charset="-128"/>
                <a:ea typeface="游ゴシック" panose="020B0400000000000000" pitchFamily="50" charset="-128"/>
              </a:rPr>
              <a:t>点を目指す姿勢</a:t>
            </a:r>
            <a:endParaRPr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　　　⇒　そもそも合格点がどのラインかを理解できていない</a:t>
            </a:r>
            <a:endParaRPr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　コミュニケーションスキルの欠如　</a:t>
            </a:r>
            <a:endParaRPr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　　　⇒　思い込みによる業務遂行</a:t>
            </a:r>
            <a:endParaRPr lang="en-US" altLang="ja-JP" sz="1100" dirty="0">
              <a:solidFill>
                <a:schemeClr val="tx1"/>
              </a:solidFill>
              <a:latin typeface="游ゴシック" panose="020B0400000000000000" pitchFamily="50" charset="-128"/>
              <a:ea typeface="游ゴシック" panose="020B0400000000000000" pitchFamily="50" charset="-128"/>
            </a:endParaRPr>
          </a:p>
          <a:p>
            <a:r>
              <a:rPr lang="ja-JP" altLang="en-US" sz="1100" dirty="0">
                <a:solidFill>
                  <a:schemeClr val="tx1"/>
                </a:solidFill>
                <a:latin typeface="游ゴシック" panose="020B0400000000000000" pitchFamily="50" charset="-128"/>
                <a:ea typeface="游ゴシック" panose="020B0400000000000000" pitchFamily="50" charset="-128"/>
              </a:rPr>
              <a:t>　　　⇒　手順書等の原則を理解しながらも柔軟な思考を持つことができない</a:t>
            </a:r>
            <a:endParaRPr lang="en-US" altLang="ja-JP" sz="1100" dirty="0">
              <a:solidFill>
                <a:schemeClr val="tx1"/>
              </a:solidFill>
              <a:latin typeface="游ゴシック" panose="020B0400000000000000" pitchFamily="50" charset="-128"/>
              <a:ea typeface="游ゴシック" panose="020B0400000000000000" pitchFamily="50" charset="-128"/>
            </a:endParaRPr>
          </a:p>
          <a:p>
            <a:endParaRPr kumimoji="1" lang="en-US" altLang="ja-JP" sz="1100" dirty="0">
              <a:solidFill>
                <a:schemeClr val="tx1"/>
              </a:solidFill>
              <a:latin typeface="游ゴシック" panose="020B0400000000000000" pitchFamily="50" charset="-128"/>
              <a:ea typeface="游ゴシック" panose="020B0400000000000000" pitchFamily="50" charset="-128"/>
            </a:endParaRPr>
          </a:p>
          <a:p>
            <a:r>
              <a:rPr kumimoji="1" lang="ja-JP" altLang="en-US" sz="1100" dirty="0">
                <a:solidFill>
                  <a:schemeClr val="tx1"/>
                </a:solidFill>
                <a:latin typeface="游ゴシック" panose="020B0400000000000000" pitchFamily="50" charset="-128"/>
                <a:ea typeface="游ゴシック" panose="020B0400000000000000" pitchFamily="50" charset="-128"/>
              </a:rPr>
              <a:t>依頼者，</a:t>
            </a:r>
            <a:r>
              <a:rPr kumimoji="1" lang="en-US" altLang="ja-JP" sz="1100" dirty="0">
                <a:solidFill>
                  <a:schemeClr val="tx1"/>
                </a:solidFill>
                <a:latin typeface="游ゴシック" panose="020B0400000000000000" pitchFamily="50" charset="-128"/>
                <a:ea typeface="游ゴシック" panose="020B0400000000000000" pitchFamily="50" charset="-128"/>
              </a:rPr>
              <a:t>CRA</a:t>
            </a:r>
            <a:r>
              <a:rPr kumimoji="1" lang="ja-JP" altLang="en-US" sz="1100" dirty="0">
                <a:solidFill>
                  <a:schemeClr val="tx1"/>
                </a:solidFill>
                <a:latin typeface="游ゴシック" panose="020B0400000000000000" pitchFamily="50" charset="-128"/>
                <a:ea typeface="游ゴシック" panose="020B0400000000000000" pitchFamily="50" charset="-128"/>
              </a:rPr>
              <a:t>共にこれらの問題に真剣に取り組み「あるべき姿」に近づけるべく継続的な改善への取り組みが必要です．</a:t>
            </a:r>
          </a:p>
        </p:txBody>
      </p:sp>
      <p:sp>
        <p:nvSpPr>
          <p:cNvPr id="4" name="ヘッダー プレースホルダー 3"/>
          <p:cNvSpPr>
            <a:spLocks noGrp="1"/>
          </p:cNvSpPr>
          <p:nvPr>
            <p:ph type="hdr" sz="quarter"/>
          </p:nvPr>
        </p:nvSpPr>
        <p:spPr/>
        <p:txBody>
          <a:bodyPr/>
          <a:lstStyle/>
          <a:p>
            <a:pPr>
              <a:defRPr/>
            </a:pPr>
            <a:endParaRPr lang="en-US" altLang="ja-JP"/>
          </a:p>
        </p:txBody>
      </p:sp>
      <p:sp>
        <p:nvSpPr>
          <p:cNvPr id="5" name="フッター プレースホルダー 4"/>
          <p:cNvSpPr>
            <a:spLocks noGrp="1"/>
          </p:cNvSpPr>
          <p:nvPr>
            <p:ph type="ftr" sz="quarter" idx="4"/>
          </p:nvPr>
        </p:nvSpPr>
        <p:spPr/>
        <p:txBody>
          <a:bodyPr/>
          <a:lstStyle/>
          <a:p>
            <a:pPr>
              <a:defRPr/>
            </a:pPr>
            <a:endParaRPr lang="en-US" altLang="ja-JP"/>
          </a:p>
        </p:txBody>
      </p:sp>
      <p:sp>
        <p:nvSpPr>
          <p:cNvPr id="6" name="スライド番号プレースホルダー 5"/>
          <p:cNvSpPr>
            <a:spLocks noGrp="1"/>
          </p:cNvSpPr>
          <p:nvPr>
            <p:ph type="sldNum" sz="quarter" idx="5"/>
          </p:nvPr>
        </p:nvSpPr>
        <p:spPr/>
        <p:txBody>
          <a:bodyPr/>
          <a:lstStyle/>
          <a:p>
            <a:pPr>
              <a:defRPr/>
            </a:pPr>
            <a:fld id="{02DB3FCD-A4E1-4F11-82A1-A885AC698D18}" type="slidenum">
              <a:rPr lang="en-US" altLang="ja-JP" smtClean="0"/>
              <a:pPr>
                <a:defRPr/>
              </a:pPr>
              <a:t>9</a:t>
            </a:fld>
            <a:endParaRPr lang="en-US" altLang="ja-JP"/>
          </a:p>
        </p:txBody>
      </p:sp>
    </p:spTree>
    <p:extLst>
      <p:ext uri="{BB962C8B-B14F-4D97-AF65-F5344CB8AC3E}">
        <p14:creationId xmlns:p14="http://schemas.microsoft.com/office/powerpoint/2010/main" val="153647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fld id="{67B8FFA2-E8E1-472D-8862-FF99890E64C7}"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2DDD09F4-B07E-4A5D-A926-AF655C992422}" type="slidenum">
              <a:rPr lang="en-US" altLang="ja-JP"/>
              <a:pPr>
                <a:defRPr/>
              </a:pPr>
              <a:t>‹#›</a:t>
            </a:fld>
            <a:r>
              <a:rPr lang="en-US" altLang="ja-JP"/>
              <a:t>/92</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fld id="{37358BDF-490C-4D5B-A16F-D9DD270FDC3E}" type="datetime1">
              <a:rPr lang="ja-JP" altLang="en-US" smtClean="0"/>
              <a:t>2020/11/29</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73BDCA81-7993-441A-9CE9-52A5A71C97BA}" type="slidenum">
              <a:rPr lang="en-US" altLang="ja-JP"/>
              <a:pPr>
                <a:defRPr/>
              </a:pPr>
              <a:t>‹#›</a:t>
            </a:fld>
            <a:r>
              <a:rPr lang="en-US" altLang="ja-JP" dirty="0"/>
              <a:t>/93</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fld id="{187287F2-96A9-4D9A-B067-B01E87CE1440}"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25AF48F9-36B6-461B-A618-4E253A14FDC0}" type="slidenum">
              <a:rPr lang="en-US" altLang="ja-JP"/>
              <a:pPr>
                <a:defRPr/>
              </a:pPr>
              <a:t>‹#›</a:t>
            </a:fld>
            <a:r>
              <a:rPr lang="en-US" altLang="ja-JP" dirty="0"/>
              <a:t>/93</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p:txBody>
          <a:bodyPr/>
          <a:lstStyle>
            <a:lvl1pPr>
              <a:defRPr/>
            </a:lvl1pPr>
          </a:lstStyle>
          <a:p>
            <a:pPr>
              <a:defRPr/>
            </a:pPr>
            <a:fld id="{DF816154-329E-49FB-8101-61154982BFE8}"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87CDF121-9BFD-45B9-B52C-D82A163FA67F}" type="slidenum">
              <a:rPr lang="en-US" altLang="ja-JP"/>
              <a:pPr>
                <a:defRPr/>
              </a:pPr>
              <a:t>‹#›</a:t>
            </a:fld>
            <a:r>
              <a:rPr lang="en-US" altLang="ja-JP" dirty="0"/>
              <a:t>/93</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fld id="{070F9D6E-767F-41E1-A0DF-65E18BFDB9D4}"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2DDD09F4-B07E-4A5D-A926-AF655C992422}" type="slidenum">
              <a:rPr lang="en-US" altLang="ja-JP"/>
              <a:pPr>
                <a:defRPr/>
              </a:pPr>
              <a:t>‹#›</a:t>
            </a:fld>
            <a:r>
              <a:rPr lang="en-US" altLang="ja-JP"/>
              <a:t>/92</a:t>
            </a:r>
            <a:endParaRPr lang="ja-JP" altLang="en-US"/>
          </a:p>
        </p:txBody>
      </p:sp>
    </p:spTree>
    <p:extLst>
      <p:ext uri="{BB962C8B-B14F-4D97-AF65-F5344CB8AC3E}">
        <p14:creationId xmlns:p14="http://schemas.microsoft.com/office/powerpoint/2010/main" val="183439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196752"/>
            <a:ext cx="8229600" cy="4929411"/>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p:txBody>
          <a:bodyPr/>
          <a:lstStyle>
            <a:lvl1pPr>
              <a:defRPr/>
            </a:lvl1pPr>
          </a:lstStyle>
          <a:p>
            <a:pPr>
              <a:defRPr/>
            </a:pPr>
            <a:fld id="{E7D2FAF5-EE8F-46BB-B3ED-F30D90A5E548}"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D3F69FE2-FE40-4060-BD90-5799B4FE588D}" type="slidenum">
              <a:rPr lang="en-US" altLang="ja-JP"/>
              <a:pPr>
                <a:defRPr/>
              </a:pPr>
              <a:t>‹#›</a:t>
            </a:fld>
            <a:r>
              <a:rPr lang="en-US" altLang="ja-JP"/>
              <a:t>/92</a:t>
            </a:r>
          </a:p>
        </p:txBody>
      </p:sp>
    </p:spTree>
    <p:extLst>
      <p:ext uri="{BB962C8B-B14F-4D97-AF65-F5344CB8AC3E}">
        <p14:creationId xmlns:p14="http://schemas.microsoft.com/office/powerpoint/2010/main" val="354996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a:lvl1pPr>
          </a:lstStyle>
          <a:p>
            <a:pPr>
              <a:defRPr/>
            </a:pPr>
            <a:fld id="{5EDEBB5E-E385-4272-B224-57168768F1B8}"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4FA7BAE8-5433-4128-97B5-FC5A27CD6E70}" type="slidenum">
              <a:rPr lang="en-US" altLang="ja-JP"/>
              <a:pPr>
                <a:defRPr/>
              </a:pPr>
              <a:t>‹#›</a:t>
            </a:fld>
            <a:r>
              <a:rPr lang="en-US" altLang="ja-JP"/>
              <a:t>/92</a:t>
            </a:r>
          </a:p>
        </p:txBody>
      </p:sp>
    </p:spTree>
    <p:extLst>
      <p:ext uri="{BB962C8B-B14F-4D97-AF65-F5344CB8AC3E}">
        <p14:creationId xmlns:p14="http://schemas.microsoft.com/office/powerpoint/2010/main" val="178164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fld id="{FFA8F065-F826-4F5C-B5D0-FE451ACBAE2E}" type="datetime1">
              <a:rPr lang="ja-JP" altLang="en-US" smtClean="0"/>
              <a:t>2020/11/29</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CF8C3304-C4E3-4484-A3C5-988E7C1794CD}" type="slidenum">
              <a:rPr lang="en-US" altLang="ja-JP"/>
              <a:pPr>
                <a:defRPr/>
              </a:pPr>
              <a:t>‹#›</a:t>
            </a:fld>
            <a:r>
              <a:rPr lang="en-US" altLang="ja-JP"/>
              <a:t>/92</a:t>
            </a:r>
          </a:p>
        </p:txBody>
      </p:sp>
    </p:spTree>
    <p:extLst>
      <p:ext uri="{BB962C8B-B14F-4D97-AF65-F5344CB8AC3E}">
        <p14:creationId xmlns:p14="http://schemas.microsoft.com/office/powerpoint/2010/main" val="47697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fld id="{E7906C99-1D85-4215-A910-ED3110389A0F}" type="datetime1">
              <a:rPr lang="ja-JP" altLang="en-US" smtClean="0"/>
              <a:t>2020/11/29</a:t>
            </a:fld>
            <a:endParaRPr lang="en-US" altLang="ja-JP"/>
          </a:p>
        </p:txBody>
      </p:sp>
      <p:sp>
        <p:nvSpPr>
          <p:cNvPr id="8" name="Rectangle 5"/>
          <p:cNvSpPr>
            <a:spLocks noGrp="1" noChangeArrowheads="1"/>
          </p:cNvSpPr>
          <p:nvPr>
            <p:ph type="ftr" sz="quarter" idx="11"/>
          </p:nvPr>
        </p:nvSpPr>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852E482D-7595-414F-A3EF-3131778688A7}" type="slidenum">
              <a:rPr lang="en-US" altLang="ja-JP"/>
              <a:pPr>
                <a:defRPr/>
              </a:pPr>
              <a:t>‹#›</a:t>
            </a:fld>
            <a:r>
              <a:rPr lang="en-US" altLang="ja-JP"/>
              <a:t>/92</a:t>
            </a:r>
          </a:p>
        </p:txBody>
      </p:sp>
    </p:spTree>
    <p:extLst>
      <p:ext uri="{BB962C8B-B14F-4D97-AF65-F5344CB8AC3E}">
        <p14:creationId xmlns:p14="http://schemas.microsoft.com/office/powerpoint/2010/main" val="977466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Rectangle 4"/>
          <p:cNvSpPr>
            <a:spLocks noGrp="1" noChangeArrowheads="1"/>
          </p:cNvSpPr>
          <p:nvPr>
            <p:ph type="dt" sz="half" idx="10"/>
          </p:nvPr>
        </p:nvSpPr>
        <p:spPr/>
        <p:txBody>
          <a:bodyPr/>
          <a:lstStyle>
            <a:lvl1pPr>
              <a:defRPr/>
            </a:lvl1pPr>
          </a:lstStyle>
          <a:p>
            <a:pPr>
              <a:defRPr/>
            </a:pPr>
            <a:fld id="{A6030AED-AC02-4802-9538-B1A37179FF4A}" type="datetime1">
              <a:rPr lang="ja-JP" altLang="en-US" smtClean="0"/>
              <a:t>2020/11/29</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0EB856E7-FE79-4ED0-A8DA-B08AC900A76B}" type="slidenum">
              <a:rPr lang="en-US" altLang="ja-JP"/>
              <a:pPr>
                <a:defRPr/>
              </a:pPr>
              <a:t>‹#›</a:t>
            </a:fld>
            <a:r>
              <a:rPr lang="en-US" altLang="ja-JP"/>
              <a:t>/92</a:t>
            </a:r>
          </a:p>
          <a:p>
            <a:pPr>
              <a:defRPr/>
            </a:pPr>
            <a:endParaRPr lang="en-US" altLang="ja-JP"/>
          </a:p>
        </p:txBody>
      </p:sp>
    </p:spTree>
    <p:extLst>
      <p:ext uri="{BB962C8B-B14F-4D97-AF65-F5344CB8AC3E}">
        <p14:creationId xmlns:p14="http://schemas.microsoft.com/office/powerpoint/2010/main" val="1506988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AF41C3B5-982D-410D-A96A-478469FCF0E6}" type="datetime1">
              <a:rPr lang="ja-JP" altLang="en-US" smtClean="0"/>
              <a:t>2020/11/29</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35FCB93-550F-43C6-84D5-456CDF2101D3}" type="slidenum">
              <a:rPr lang="en-US" altLang="ja-JP"/>
              <a:pPr>
                <a:defRPr/>
              </a:pPr>
              <a:t>‹#›</a:t>
            </a:fld>
            <a:r>
              <a:rPr lang="en-US" altLang="ja-JP"/>
              <a:t>/92</a:t>
            </a:r>
          </a:p>
        </p:txBody>
      </p:sp>
    </p:spTree>
    <p:extLst>
      <p:ext uri="{BB962C8B-B14F-4D97-AF65-F5344CB8AC3E}">
        <p14:creationId xmlns:p14="http://schemas.microsoft.com/office/powerpoint/2010/main" val="286372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196752"/>
            <a:ext cx="8229600" cy="4929411"/>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p:txBody>
          <a:bodyPr/>
          <a:lstStyle>
            <a:lvl1pPr>
              <a:defRPr/>
            </a:lvl1pPr>
          </a:lstStyle>
          <a:p>
            <a:pPr>
              <a:defRPr/>
            </a:pPr>
            <a:fld id="{72093B3D-3C9C-4D9E-9D9E-EBC6596E8D50}"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D3F69FE2-FE40-4060-BD90-5799B4FE588D}" type="slidenum">
              <a:rPr lang="en-US" altLang="ja-JP"/>
              <a:pPr>
                <a:defRPr/>
              </a:pPr>
              <a:t>‹#›</a:t>
            </a:fld>
            <a:r>
              <a:rPr lang="en-US" altLang="ja-JP"/>
              <a:t>/92</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2E4CCFC2-B991-4737-A38E-D6A3A28AFD0D}" type="datetime1">
              <a:rPr lang="ja-JP" altLang="en-US" smtClean="0"/>
              <a:t>2020/11/29</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102EB0E1-F208-4B94-8812-2E5849B727C2}" type="slidenum">
              <a:rPr lang="en-US" altLang="ja-JP" smtClean="0"/>
              <a:pPr>
                <a:defRPr/>
              </a:pPr>
              <a:t>‹#›</a:t>
            </a:fld>
            <a:r>
              <a:rPr lang="en-US" altLang="ja-JP" dirty="0"/>
              <a:t>/82</a:t>
            </a:r>
          </a:p>
        </p:txBody>
      </p:sp>
    </p:spTree>
    <p:extLst>
      <p:ext uri="{BB962C8B-B14F-4D97-AF65-F5344CB8AC3E}">
        <p14:creationId xmlns:p14="http://schemas.microsoft.com/office/powerpoint/2010/main" val="150699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fld id="{F8285072-C4E8-4290-B752-1E2291F6AA43}" type="datetime1">
              <a:rPr lang="ja-JP" altLang="en-US" smtClean="0"/>
              <a:t>2020/11/29</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3473A112-1AA0-4C15-B8B6-9EEB6E40DA33}" type="slidenum">
              <a:rPr lang="en-US" altLang="ja-JP"/>
              <a:pPr>
                <a:defRPr/>
              </a:pPr>
              <a:t>‹#›</a:t>
            </a:fld>
            <a:r>
              <a:rPr lang="en-US" altLang="ja-JP" dirty="0"/>
              <a:t>/93</a:t>
            </a:r>
          </a:p>
        </p:txBody>
      </p:sp>
    </p:spTree>
    <p:extLst>
      <p:ext uri="{BB962C8B-B14F-4D97-AF65-F5344CB8AC3E}">
        <p14:creationId xmlns:p14="http://schemas.microsoft.com/office/powerpoint/2010/main" val="4226326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fld id="{BC0D7FA0-17DA-4940-A41E-F9CD6E83DE2B}" type="datetime1">
              <a:rPr lang="ja-JP" altLang="en-US" smtClean="0"/>
              <a:t>2020/11/29</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73BDCA81-7993-441A-9CE9-52A5A71C97BA}" type="slidenum">
              <a:rPr lang="en-US" altLang="ja-JP"/>
              <a:pPr>
                <a:defRPr/>
              </a:pPr>
              <a:t>‹#›</a:t>
            </a:fld>
            <a:r>
              <a:rPr lang="en-US" altLang="ja-JP" dirty="0"/>
              <a:t>/93</a:t>
            </a:r>
          </a:p>
        </p:txBody>
      </p:sp>
    </p:spTree>
    <p:extLst>
      <p:ext uri="{BB962C8B-B14F-4D97-AF65-F5344CB8AC3E}">
        <p14:creationId xmlns:p14="http://schemas.microsoft.com/office/powerpoint/2010/main" val="2243666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fld id="{F0FE99C8-B81E-46BC-8EDF-568BEA005280}"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25AF48F9-36B6-461B-A618-4E253A14FDC0}" type="slidenum">
              <a:rPr lang="en-US" altLang="ja-JP"/>
              <a:pPr>
                <a:defRPr/>
              </a:pPr>
              <a:t>‹#›</a:t>
            </a:fld>
            <a:r>
              <a:rPr lang="en-US" altLang="ja-JP" dirty="0"/>
              <a:t>/93</a:t>
            </a:r>
          </a:p>
        </p:txBody>
      </p:sp>
    </p:spTree>
    <p:extLst>
      <p:ext uri="{BB962C8B-B14F-4D97-AF65-F5344CB8AC3E}">
        <p14:creationId xmlns:p14="http://schemas.microsoft.com/office/powerpoint/2010/main" val="12132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p:txBody>
          <a:bodyPr/>
          <a:lstStyle>
            <a:lvl1pPr>
              <a:defRPr/>
            </a:lvl1pPr>
          </a:lstStyle>
          <a:p>
            <a:pPr>
              <a:defRPr/>
            </a:pPr>
            <a:fld id="{BD53C743-8D98-415F-8E6A-D808A76AF2F3}"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87CDF121-9BFD-45B9-B52C-D82A163FA67F}" type="slidenum">
              <a:rPr lang="en-US" altLang="ja-JP"/>
              <a:pPr>
                <a:defRPr/>
              </a:pPr>
              <a:t>‹#›</a:t>
            </a:fld>
            <a:r>
              <a:rPr lang="en-US" altLang="ja-JP" dirty="0"/>
              <a:t>/93</a:t>
            </a:r>
          </a:p>
        </p:txBody>
      </p:sp>
    </p:spTree>
    <p:extLst>
      <p:ext uri="{BB962C8B-B14F-4D97-AF65-F5344CB8AC3E}">
        <p14:creationId xmlns:p14="http://schemas.microsoft.com/office/powerpoint/2010/main" val="407154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a:lvl1pPr>
          </a:lstStyle>
          <a:p>
            <a:pPr>
              <a:defRPr/>
            </a:pPr>
            <a:fld id="{0B3B5260-ABE1-462F-8C18-BCEF009B5B4F}" type="datetime1">
              <a:rPr lang="ja-JP" altLang="en-US" smtClean="0"/>
              <a:t>2020/11/29</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4FA7BAE8-5433-4128-97B5-FC5A27CD6E70}" type="slidenum">
              <a:rPr lang="en-US" altLang="ja-JP"/>
              <a:pPr>
                <a:defRPr/>
              </a:pPr>
              <a:t>‹#›</a:t>
            </a:fld>
            <a:r>
              <a:rPr lang="en-US" altLang="ja-JP"/>
              <a:t>/92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fld id="{48D19986-FED9-4D1B-BA64-09243D21A7BF}" type="datetime1">
              <a:rPr lang="ja-JP" altLang="en-US" smtClean="0"/>
              <a:t>2020/11/29</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CF8C3304-C4E3-4484-A3C5-988E7C1794CD}" type="slidenum">
              <a:rPr lang="en-US" altLang="ja-JP"/>
              <a:pPr>
                <a:defRPr/>
              </a:pPr>
              <a:t>‹#›</a:t>
            </a:fld>
            <a:r>
              <a:rPr lang="en-US" altLang="ja-JP"/>
              <a:t>/92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fld id="{CF07ECF9-253F-4415-B185-2187193DEC1D}" type="datetime1">
              <a:rPr lang="ja-JP" altLang="en-US" smtClean="0"/>
              <a:t>2020/11/29</a:t>
            </a:fld>
            <a:endParaRPr lang="en-US" altLang="ja-JP"/>
          </a:p>
        </p:txBody>
      </p:sp>
      <p:sp>
        <p:nvSpPr>
          <p:cNvPr id="8" name="Rectangle 5"/>
          <p:cNvSpPr>
            <a:spLocks noGrp="1" noChangeArrowheads="1"/>
          </p:cNvSpPr>
          <p:nvPr>
            <p:ph type="ftr" sz="quarter" idx="11"/>
          </p:nvPr>
        </p:nvSpPr>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852E482D-7595-414F-A3EF-3131778688A7}" type="slidenum">
              <a:rPr lang="en-US" altLang="ja-JP"/>
              <a:pPr>
                <a:defRPr/>
              </a:pPr>
              <a:t>‹#›</a:t>
            </a:fld>
            <a:r>
              <a:rPr lang="en-US" altLang="ja-JP"/>
              <a:t>/92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Rectangle 4"/>
          <p:cNvSpPr>
            <a:spLocks noGrp="1" noChangeArrowheads="1"/>
          </p:cNvSpPr>
          <p:nvPr>
            <p:ph type="dt" sz="half" idx="10"/>
          </p:nvPr>
        </p:nvSpPr>
        <p:spPr/>
        <p:txBody>
          <a:bodyPr/>
          <a:lstStyle>
            <a:lvl1pPr>
              <a:defRPr/>
            </a:lvl1pPr>
          </a:lstStyle>
          <a:p>
            <a:pPr>
              <a:defRPr/>
            </a:pPr>
            <a:fld id="{42F5CF91-81DC-46CE-B6B3-6283E90A11E6}" type="datetime1">
              <a:rPr lang="ja-JP" altLang="en-US" smtClean="0"/>
              <a:t>2020/11/29</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6877050" y="6619875"/>
            <a:ext cx="2133600" cy="476250"/>
          </a:xfrm>
        </p:spPr>
        <p:txBody>
          <a:bodyPr/>
          <a:lstStyle>
            <a:lvl1pPr>
              <a:defRPr/>
            </a:lvl1pPr>
          </a:lstStyle>
          <a:p>
            <a:pPr>
              <a:defRPr/>
            </a:pPr>
            <a:fld id="{0EB856E7-FE79-4ED0-A8DA-B08AC900A76B}" type="slidenum">
              <a:rPr lang="en-US" altLang="ja-JP"/>
              <a:pPr>
                <a:defRPr/>
              </a:pPr>
              <a:t>‹#›</a:t>
            </a:fld>
            <a:r>
              <a:rPr lang="en-US" altLang="ja-JP"/>
              <a:t>/92</a:t>
            </a:r>
          </a:p>
          <a:p>
            <a:pPr>
              <a:defRPr/>
            </a:pP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814C62A7-17CB-4F1A-A560-7EEA34BB08C8}" type="datetime1">
              <a:rPr lang="ja-JP" altLang="en-US" smtClean="0"/>
              <a:t>2020/11/29</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35FCB93-550F-43C6-84D5-456CDF2101D3}" type="slidenum">
              <a:rPr lang="en-US" altLang="ja-JP"/>
              <a:pPr>
                <a:defRPr/>
              </a:pPr>
              <a:t>‹#›</a:t>
            </a:fld>
            <a:r>
              <a:rPr lang="en-US" altLang="ja-JP"/>
              <a:t>/92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4BFB3F0-7E35-463E-A2F7-3D10317EE8E0}" type="datetime1">
              <a:rPr lang="ja-JP" altLang="en-US" smtClean="0"/>
              <a:t>2020/11/29</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102EB0E1-F208-4B94-8812-2E5849B727C2}" type="slidenum">
              <a:rPr lang="en-US" altLang="ja-JP" smtClean="0"/>
              <a:pPr>
                <a:defRPr/>
              </a:pPr>
              <a:t>‹#›</a:t>
            </a:fld>
            <a:r>
              <a:rPr lang="en-US" altLang="ja-JP" dirty="0"/>
              <a:t>/82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fld id="{3EF40266-B87D-4724-8D08-10F595A8D17F}" type="datetime1">
              <a:rPr lang="ja-JP" altLang="en-US" smtClean="0"/>
              <a:t>2020/11/29</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3473A112-1AA0-4C15-B8B6-9EEB6E40DA33}" type="slidenum">
              <a:rPr lang="en-US" altLang="ja-JP"/>
              <a:pPr>
                <a:defRPr/>
              </a:pPr>
              <a:t>‹#›</a:t>
            </a:fld>
            <a:r>
              <a:rPr lang="en-US" altLang="ja-JP" dirty="0"/>
              <a:t>/93</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EDA41F1D-10DE-49D7-BE43-97E3553162D0}" type="datetime1">
              <a:rPr lang="ja-JP" altLang="en-US" smtClean="0"/>
              <a:t>2020/11/29</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87705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169F4277-A442-47AF-AFDB-909E6EC64CCE}" type="slidenum">
              <a:rPr lang="en-US" altLang="ja-JP" smtClean="0"/>
              <a:pPr>
                <a:defRPr/>
              </a:pPr>
              <a:t>‹#›</a:t>
            </a:fld>
            <a:r>
              <a:rPr lang="en-US" altLang="ja-JP" dirty="0"/>
              <a:t>/76</a:t>
            </a:r>
          </a:p>
        </p:txBody>
      </p:sp>
      <p:pic>
        <p:nvPicPr>
          <p:cNvPr id="2055" name="Picture 12"/>
          <p:cNvPicPr>
            <a:picLocks noChangeAspect="1" noChangeArrowheads="1"/>
          </p:cNvPicPr>
          <p:nvPr userDrawn="1"/>
        </p:nvPicPr>
        <p:blipFill>
          <a:blip r:embed="rId14" cstate="print"/>
          <a:srcRect/>
          <a:stretch>
            <a:fillRect/>
          </a:stretch>
        </p:blipFill>
        <p:spPr bwMode="auto">
          <a:xfrm>
            <a:off x="7956377" y="12700"/>
            <a:ext cx="1187624" cy="756158"/>
          </a:xfrm>
          <a:prstGeom prst="rect">
            <a:avLst/>
          </a:prstGeom>
          <a:noFill/>
          <a:ln w="9525" algn="ctr">
            <a:noFill/>
            <a:miter lim="800000"/>
            <a:headEnd/>
            <a:tailEnd/>
          </a:ln>
        </p:spPr>
      </p:pic>
      <p:sp>
        <p:nvSpPr>
          <p:cNvPr id="1032" name="Rectangle 5"/>
          <p:cNvSpPr>
            <a:spLocks noChangeArrowheads="1"/>
          </p:cNvSpPr>
          <p:nvPr userDrawn="1"/>
        </p:nvSpPr>
        <p:spPr bwMode="auto">
          <a:xfrm>
            <a:off x="683568" y="1242883"/>
            <a:ext cx="7924800" cy="76200"/>
          </a:xfrm>
          <a:prstGeom prst="rect">
            <a:avLst/>
          </a:prstGeom>
          <a:solidFill>
            <a:srgbClr val="000000"/>
          </a:solidFill>
          <a:ln w="9525">
            <a:solidFill>
              <a:srgbClr val="000000"/>
            </a:solidFill>
            <a:miter lim="800000"/>
            <a:headEnd/>
            <a:tailEnd/>
          </a:ln>
        </p:spPr>
        <p:txBody>
          <a:bodyPr wrap="none" anchor="ctr"/>
          <a:lstStyle/>
          <a:p>
            <a:pPr>
              <a:defRPr/>
            </a:pPr>
            <a:endParaRPr lang="ja-JP" altLang="en-US" sz="2400">
              <a:latin typeface="Tahoma" pitchFamily="34" charset="0"/>
            </a:endParaRPr>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44" r:id="rId7"/>
    <p:sldLayoutId id="2147484151" r:id="rId8"/>
    <p:sldLayoutId id="2147484152" r:id="rId9"/>
    <p:sldLayoutId id="2147484153" r:id="rId10"/>
    <p:sldLayoutId id="2147484154" r:id="rId11"/>
    <p:sldLayoutId id="2147484155"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fld id="{8D25D866-4889-4DEC-B5D3-B65379468FC6}" type="datetime1">
              <a:rPr lang="ja-JP" altLang="en-US" smtClean="0"/>
              <a:t>2020/11/29</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87705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169F4277-A442-47AF-AFDB-909E6EC64CCE}" type="slidenum">
              <a:rPr lang="en-US" altLang="ja-JP" smtClean="0"/>
              <a:pPr>
                <a:defRPr/>
              </a:pPr>
              <a:t>‹#›</a:t>
            </a:fld>
            <a:r>
              <a:rPr lang="en-US" altLang="ja-JP" dirty="0"/>
              <a:t>/76</a:t>
            </a:r>
          </a:p>
        </p:txBody>
      </p:sp>
      <p:pic>
        <p:nvPicPr>
          <p:cNvPr id="2055" name="Picture 12"/>
          <p:cNvPicPr>
            <a:picLocks noChangeAspect="1" noChangeArrowheads="1"/>
          </p:cNvPicPr>
          <p:nvPr userDrawn="1"/>
        </p:nvPicPr>
        <p:blipFill>
          <a:blip r:embed="rId14" cstate="print"/>
          <a:srcRect/>
          <a:stretch>
            <a:fillRect/>
          </a:stretch>
        </p:blipFill>
        <p:spPr bwMode="auto">
          <a:xfrm>
            <a:off x="8278813" y="12700"/>
            <a:ext cx="865187" cy="550863"/>
          </a:xfrm>
          <a:prstGeom prst="rect">
            <a:avLst/>
          </a:prstGeom>
          <a:noFill/>
          <a:ln w="9525" algn="ctr">
            <a:noFill/>
            <a:miter lim="800000"/>
            <a:headEnd/>
            <a:tailEnd/>
          </a:ln>
        </p:spPr>
      </p:pic>
      <p:sp>
        <p:nvSpPr>
          <p:cNvPr id="1032" name="Rectangle 5"/>
          <p:cNvSpPr>
            <a:spLocks noChangeArrowheads="1"/>
          </p:cNvSpPr>
          <p:nvPr userDrawn="1"/>
        </p:nvSpPr>
        <p:spPr bwMode="auto">
          <a:xfrm>
            <a:off x="539750" y="908050"/>
            <a:ext cx="7924800" cy="76200"/>
          </a:xfrm>
          <a:prstGeom prst="rect">
            <a:avLst/>
          </a:prstGeom>
          <a:solidFill>
            <a:srgbClr val="000000"/>
          </a:solidFill>
          <a:ln w="9525">
            <a:solidFill>
              <a:srgbClr val="000000"/>
            </a:solidFill>
            <a:miter lim="800000"/>
            <a:headEnd/>
            <a:tailEnd/>
          </a:ln>
        </p:spPr>
        <p:txBody>
          <a:bodyPr wrap="none" anchor="ctr"/>
          <a:lstStyle/>
          <a:p>
            <a:pPr>
              <a:defRPr/>
            </a:pPr>
            <a:endParaRPr lang="ja-JP" altLang="en-US" sz="2400">
              <a:latin typeface="Tahoma" pitchFamily="34" charset="0"/>
            </a:endParaRPr>
          </a:p>
        </p:txBody>
      </p:sp>
    </p:spTree>
    <p:extLst>
      <p:ext uri="{BB962C8B-B14F-4D97-AF65-F5344CB8AC3E}">
        <p14:creationId xmlns:p14="http://schemas.microsoft.com/office/powerpoint/2010/main" val="834373622"/>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pma.or.jp/medicine/shinyaku/tiken/allotment/principle.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efpia.jp/link/RBM_for_CRA.pdf" TargetMode="External"/><Relationship Id="rId4" Type="http://schemas.openxmlformats.org/officeDocument/2006/relationships/hyperlink" Target="http://www.phrma-jp.org/wordpress/wp-content/uploads/2018/10/2018_CRC_slide.pdf#search=%27%E6%97%A5%E6%9C%AC%E3%81%8C%E3%82%B0%E3%83%AD%E3%83%BC%E3%83%90%E3%83%AB%E3%81%8B%E3%82%89%E6%8E%92%E9%99%A4%E3%81%95%E3%82%8C%E3%82%8B%E6%97%A5%27"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wmf"/><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ipex-j.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9053C-B0A4-4989-9B49-BE21BC6706C9}"/>
              </a:ext>
            </a:extLst>
          </p:cNvPr>
          <p:cNvSpPr>
            <a:spLocks noGrp="1"/>
          </p:cNvSpPr>
          <p:nvPr>
            <p:ph type="ctrTitle"/>
          </p:nvPr>
        </p:nvSpPr>
        <p:spPr>
          <a:xfrm>
            <a:off x="685800" y="1923552"/>
            <a:ext cx="7772400" cy="1470025"/>
          </a:xfrm>
        </p:spPr>
        <p:txBody>
          <a:bodyPr/>
          <a:lstStyle/>
          <a:p>
            <a:r>
              <a:rPr lang="ja-JP" altLang="en-US" sz="3200" dirty="0"/>
              <a:t>モニタリング業務の</a:t>
            </a:r>
            <a:r>
              <a:rPr lang="en-US" altLang="ja-JP" sz="3200" dirty="0"/>
              <a:t>Principle</a:t>
            </a:r>
            <a:br>
              <a:rPr lang="en-US" altLang="ja-JP" sz="3200" dirty="0"/>
            </a:br>
            <a:r>
              <a:rPr lang="ja-JP" altLang="en-US" sz="3200" dirty="0"/>
              <a:t>～ あるべき</a:t>
            </a:r>
            <a:r>
              <a:rPr lang="en-US" altLang="ja-JP" sz="3200" dirty="0"/>
              <a:t>CRA</a:t>
            </a:r>
            <a:r>
              <a:rPr lang="ja-JP" altLang="en-US" sz="3200" dirty="0"/>
              <a:t>の姿 ～</a:t>
            </a:r>
            <a:br>
              <a:rPr lang="en-US" altLang="ja-JP" sz="3200" dirty="0"/>
            </a:br>
            <a:r>
              <a:rPr lang="en-US" altLang="ja-JP" sz="3200" dirty="0"/>
              <a:t>CRA</a:t>
            </a:r>
            <a:r>
              <a:rPr lang="ja-JP" altLang="en-US" sz="3200" dirty="0"/>
              <a:t>教育資料</a:t>
            </a:r>
            <a:endParaRPr kumimoji="1" lang="ja-JP" altLang="en-US" sz="3200" dirty="0"/>
          </a:p>
        </p:txBody>
      </p:sp>
      <p:sp>
        <p:nvSpPr>
          <p:cNvPr id="3" name="字幕 2">
            <a:extLst>
              <a:ext uri="{FF2B5EF4-FFF2-40B4-BE49-F238E27FC236}">
                <a16:creationId xmlns:a16="http://schemas.microsoft.com/office/drawing/2014/main" id="{AF6EF433-BC30-4CD5-A983-727AAB0DEB87}"/>
              </a:ext>
            </a:extLst>
          </p:cNvPr>
          <p:cNvSpPr>
            <a:spLocks noGrp="1"/>
          </p:cNvSpPr>
          <p:nvPr>
            <p:ph type="subTitle" idx="1"/>
          </p:nvPr>
        </p:nvSpPr>
        <p:spPr>
          <a:xfrm>
            <a:off x="1043608" y="4869160"/>
            <a:ext cx="7272808" cy="1470024"/>
          </a:xfrm>
        </p:spPr>
        <p:txBody>
          <a:bodyPr/>
          <a:lstStyle/>
          <a:p>
            <a:r>
              <a:rPr kumimoji="1" lang="en-US" altLang="ja-JP" sz="2000" dirty="0"/>
              <a:t>2020</a:t>
            </a:r>
            <a:r>
              <a:rPr kumimoji="1" lang="ja-JP" altLang="en-US" sz="2000" dirty="0"/>
              <a:t>年</a:t>
            </a:r>
            <a:r>
              <a:rPr kumimoji="1" lang="en-US" altLang="ja-JP" sz="2000" dirty="0"/>
              <a:t>10</a:t>
            </a:r>
            <a:r>
              <a:rPr kumimoji="1" lang="ja-JP" altLang="en-US" sz="2000" dirty="0"/>
              <a:t>月</a:t>
            </a:r>
            <a:r>
              <a:rPr kumimoji="1" lang="en-US" altLang="ja-JP" sz="2000" dirty="0"/>
              <a:t>23</a:t>
            </a:r>
            <a:r>
              <a:rPr kumimoji="1" lang="ja-JP" altLang="en-US" sz="2000" dirty="0"/>
              <a:t>日</a:t>
            </a:r>
            <a:endParaRPr kumimoji="1" lang="en-US" altLang="ja-JP" sz="2000" dirty="0"/>
          </a:p>
          <a:p>
            <a:r>
              <a:rPr lang="en-US" altLang="ja-JP" sz="2000" dirty="0"/>
              <a:t>R&amp;D</a:t>
            </a:r>
            <a:r>
              <a:rPr lang="ja-JP" altLang="en-US" sz="2000" dirty="0"/>
              <a:t> </a:t>
            </a:r>
            <a:r>
              <a:rPr lang="en-US" altLang="ja-JP" sz="2000" dirty="0"/>
              <a:t>Head</a:t>
            </a:r>
            <a:r>
              <a:rPr lang="ja-JP" altLang="en-US" sz="2000" dirty="0"/>
              <a:t> </a:t>
            </a:r>
            <a:r>
              <a:rPr lang="en-US" altLang="ja-JP" sz="2000" dirty="0"/>
              <a:t>Club</a:t>
            </a:r>
            <a:r>
              <a:rPr lang="ja-JP" altLang="en-US" sz="2000" dirty="0"/>
              <a:t> </a:t>
            </a:r>
            <a:endParaRPr lang="en-US" altLang="ja-JP" sz="2000" dirty="0"/>
          </a:p>
          <a:p>
            <a:r>
              <a:rPr lang="en-US" altLang="ja-JP" sz="2000" dirty="0"/>
              <a:t>Build Efficient Clinical Trial Environment in Japan</a:t>
            </a:r>
          </a:p>
          <a:p>
            <a:r>
              <a:rPr kumimoji="1" lang="en-US" altLang="ja-JP" sz="2000" dirty="0"/>
              <a:t>Working Group 2</a:t>
            </a:r>
            <a:r>
              <a:rPr kumimoji="1" lang="ja-JP" altLang="en-US" sz="2000" dirty="0"/>
              <a:t>作成</a:t>
            </a:r>
          </a:p>
        </p:txBody>
      </p:sp>
      <p:sp>
        <p:nvSpPr>
          <p:cNvPr id="6" name="スライド番号プレースホルダー 1">
            <a:extLst>
              <a:ext uri="{FF2B5EF4-FFF2-40B4-BE49-F238E27FC236}">
                <a16:creationId xmlns:a16="http://schemas.microsoft.com/office/drawing/2014/main" id="{874F8A8B-869C-48E0-A503-54A699003CDB}"/>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429344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70F73A33-0693-412E-B7A7-DBBD1B01021D}"/>
              </a:ext>
            </a:extLst>
          </p:cNvPr>
          <p:cNvSpPr txBox="1">
            <a:spLocks/>
          </p:cNvSpPr>
          <p:nvPr/>
        </p:nvSpPr>
        <p:spPr bwMode="auto">
          <a:xfrm>
            <a:off x="578949" y="346646"/>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ts val="2800"/>
              </a:lnSpc>
            </a:pPr>
            <a:r>
              <a:rPr lang="ja-JP" altLang="en-US" sz="2800" kern="0" dirty="0"/>
              <a:t>しかし，実際は・・・</a:t>
            </a:r>
            <a:endParaRPr lang="en-US" altLang="ja-JP" sz="2800" kern="0" dirty="0"/>
          </a:p>
          <a:p>
            <a:pPr>
              <a:lnSpc>
                <a:spcPts val="2800"/>
              </a:lnSpc>
            </a:pPr>
            <a:r>
              <a:rPr lang="ja-JP" altLang="en-US" sz="2800" kern="0" dirty="0"/>
              <a:t>医療機関から依頼者，</a:t>
            </a:r>
            <a:r>
              <a:rPr lang="en-US" altLang="ja-JP" sz="2800" kern="0" dirty="0"/>
              <a:t>CRA</a:t>
            </a:r>
            <a:r>
              <a:rPr lang="ja-JP" altLang="en-US" sz="2800" kern="0" dirty="0"/>
              <a:t>はこう見えてます　①</a:t>
            </a:r>
          </a:p>
        </p:txBody>
      </p:sp>
      <p:sp>
        <p:nvSpPr>
          <p:cNvPr id="15" name="吹き出し: 角を丸めた四角形 14">
            <a:extLst>
              <a:ext uri="{FF2B5EF4-FFF2-40B4-BE49-F238E27FC236}">
                <a16:creationId xmlns:a16="http://schemas.microsoft.com/office/drawing/2014/main" id="{D34597E3-1319-4ECF-AA74-BAE1DDA9A709}"/>
              </a:ext>
            </a:extLst>
          </p:cNvPr>
          <p:cNvSpPr/>
          <p:nvPr/>
        </p:nvSpPr>
        <p:spPr>
          <a:xfrm>
            <a:off x="451443" y="4674321"/>
            <a:ext cx="7848873" cy="560648"/>
          </a:xfrm>
          <a:prstGeom prst="wedgeRoundRectCallout">
            <a:avLst>
              <a:gd name="adj1" fmla="val -50194"/>
              <a:gd name="adj2" fmla="val 249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t>RBM</a:t>
            </a:r>
            <a:r>
              <a:rPr lang="ja-JP" altLang="en-US" sz="1400" dirty="0"/>
              <a:t>を導入しても，導入された感じがしない．</a:t>
            </a:r>
            <a:r>
              <a:rPr kumimoji="1" lang="en-US" altLang="ja-JP" sz="1400" dirty="0"/>
              <a:t>SDV</a:t>
            </a:r>
            <a:r>
              <a:rPr kumimoji="1" lang="ja-JP" altLang="en-US" sz="1400" dirty="0"/>
              <a:t>でカルテを丸写ししている</a:t>
            </a:r>
            <a:r>
              <a:rPr kumimoji="1" lang="en-US" altLang="ja-JP" sz="1400" dirty="0"/>
              <a:t>CRA</a:t>
            </a:r>
            <a:r>
              <a:rPr lang="ja-JP" altLang="en-US" sz="1400" dirty="0"/>
              <a:t>もまだいる．</a:t>
            </a:r>
            <a:endParaRPr lang="en-US" altLang="ja-JP" sz="1400" dirty="0"/>
          </a:p>
          <a:p>
            <a:r>
              <a:rPr kumimoji="1" lang="en-US" altLang="ja-JP" sz="1400" dirty="0"/>
              <a:t>Off-site</a:t>
            </a:r>
            <a:r>
              <a:rPr kumimoji="1" lang="ja-JP" altLang="en-US" sz="1400" dirty="0"/>
              <a:t> </a:t>
            </a:r>
            <a:r>
              <a:rPr kumimoji="1" lang="en-US" altLang="ja-JP" sz="1400" dirty="0"/>
              <a:t>monitoring </a:t>
            </a:r>
            <a:r>
              <a:rPr lang="ja-JP" altLang="en-US" sz="1400" dirty="0"/>
              <a:t>時に長時間電話で拘束され，詳細を聴取・・・これが</a:t>
            </a:r>
            <a:r>
              <a:rPr lang="en-US" altLang="ja-JP" sz="1400" dirty="0"/>
              <a:t>RBM</a:t>
            </a:r>
            <a:r>
              <a:rPr lang="ja-JP" altLang="en-US" sz="1400" dirty="0"/>
              <a:t>なの？</a:t>
            </a:r>
            <a:endParaRPr kumimoji="1" lang="ja-JP" altLang="en-US" sz="1400" dirty="0"/>
          </a:p>
        </p:txBody>
      </p:sp>
      <p:sp>
        <p:nvSpPr>
          <p:cNvPr id="16" name="吹き出し: 角を丸めた四角形 15">
            <a:extLst>
              <a:ext uri="{FF2B5EF4-FFF2-40B4-BE49-F238E27FC236}">
                <a16:creationId xmlns:a16="http://schemas.microsoft.com/office/drawing/2014/main" id="{B698D451-EF97-49BC-8FB4-A5E5AC763CDC}"/>
              </a:ext>
            </a:extLst>
          </p:cNvPr>
          <p:cNvSpPr/>
          <p:nvPr/>
        </p:nvSpPr>
        <p:spPr>
          <a:xfrm>
            <a:off x="452671" y="5356493"/>
            <a:ext cx="6858247" cy="405583"/>
          </a:xfrm>
          <a:prstGeom prst="wedgeRoundRectCallout">
            <a:avLst>
              <a:gd name="adj1" fmla="val -49973"/>
              <a:gd name="adj2" fmla="val -19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特に</a:t>
            </a:r>
            <a:r>
              <a:rPr lang="en-US" altLang="ja-JP" sz="1400" dirty="0"/>
              <a:t>CRO-CRA</a:t>
            </a:r>
            <a:r>
              <a:rPr lang="ja-JP" altLang="en-US" sz="1400" dirty="0"/>
              <a:t>はオーバークオリティになりがちな印象．依頼者から求められているの？</a:t>
            </a:r>
            <a:endParaRPr kumimoji="1" lang="ja-JP" altLang="en-US" sz="1400" dirty="0"/>
          </a:p>
        </p:txBody>
      </p:sp>
      <p:sp>
        <p:nvSpPr>
          <p:cNvPr id="17" name="吹き出し: 角を丸めた四角形 16">
            <a:extLst>
              <a:ext uri="{FF2B5EF4-FFF2-40B4-BE49-F238E27FC236}">
                <a16:creationId xmlns:a16="http://schemas.microsoft.com/office/drawing/2014/main" id="{F0965BBF-EDEF-4FB5-A3C6-252A2E1379F4}"/>
              </a:ext>
            </a:extLst>
          </p:cNvPr>
          <p:cNvSpPr/>
          <p:nvPr/>
        </p:nvSpPr>
        <p:spPr>
          <a:xfrm>
            <a:off x="451442" y="2328986"/>
            <a:ext cx="7118934" cy="743507"/>
          </a:xfrm>
          <a:prstGeom prst="wedgeRoundRectCallout">
            <a:avLst>
              <a:gd name="adj1" fmla="val -47283"/>
              <a:gd name="adj2" fmla="val -2084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医療機関側の責任下にある書類について，確認させて欲しいと言ってくるのは何故？</a:t>
            </a:r>
            <a:endParaRPr lang="en-US" altLang="ja-JP" sz="1400" dirty="0"/>
          </a:p>
          <a:p>
            <a:r>
              <a:rPr kumimoji="1" lang="ja-JP" altLang="en-US" sz="1400" dirty="0"/>
              <a:t>時には「作成しました」と，お願いを</a:t>
            </a:r>
            <a:r>
              <a:rPr lang="ja-JP" altLang="en-US" sz="1400" dirty="0"/>
              <a:t>していないのに対応してくれる場合もある．</a:t>
            </a:r>
            <a:endParaRPr lang="en-US" altLang="ja-JP" sz="1400" dirty="0"/>
          </a:p>
          <a:p>
            <a:r>
              <a:rPr kumimoji="1" lang="ja-JP" altLang="en-US" sz="1400" dirty="0"/>
              <a:t>有難い一方で，いいのかな</a:t>
            </a:r>
            <a:r>
              <a:rPr kumimoji="1" lang="en-US" altLang="ja-JP" sz="1400" dirty="0"/>
              <a:t>…</a:t>
            </a:r>
            <a:r>
              <a:rPr kumimoji="1" lang="ja-JP" altLang="en-US" sz="1400" dirty="0"/>
              <a:t>と思う．</a:t>
            </a:r>
          </a:p>
        </p:txBody>
      </p:sp>
      <p:sp>
        <p:nvSpPr>
          <p:cNvPr id="21" name="吹き出し: 角を丸めた四角形 20">
            <a:extLst>
              <a:ext uri="{FF2B5EF4-FFF2-40B4-BE49-F238E27FC236}">
                <a16:creationId xmlns:a16="http://schemas.microsoft.com/office/drawing/2014/main" id="{0A8F724A-2300-46C1-B328-C3C4529E3650}"/>
              </a:ext>
            </a:extLst>
          </p:cNvPr>
          <p:cNvSpPr/>
          <p:nvPr/>
        </p:nvSpPr>
        <p:spPr>
          <a:xfrm>
            <a:off x="464436" y="3202020"/>
            <a:ext cx="7300989" cy="601434"/>
          </a:xfrm>
          <a:prstGeom prst="wedgeRoundRectCallout">
            <a:avLst>
              <a:gd name="adj1" fmla="val -47283"/>
              <a:gd name="adj2" fmla="val -234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対応が遅い訳ではないのに，定期的に</a:t>
            </a:r>
            <a:r>
              <a:rPr lang="en-US" altLang="ja-JP" sz="1400" dirty="0"/>
              <a:t>EDC</a:t>
            </a:r>
            <a:r>
              <a:rPr lang="ja-JP" altLang="en-US" sz="1400" dirty="0"/>
              <a:t>クエリ回答案を送ってくれる</a:t>
            </a:r>
            <a:r>
              <a:rPr lang="en-US" altLang="ja-JP" sz="1400" dirty="0"/>
              <a:t>CRA</a:t>
            </a:r>
            <a:r>
              <a:rPr lang="ja-JP" altLang="en-US" sz="1400" dirty="0"/>
              <a:t>がいる．</a:t>
            </a:r>
            <a:endParaRPr lang="en-US" altLang="ja-JP" sz="1400" dirty="0"/>
          </a:p>
          <a:p>
            <a:r>
              <a:rPr lang="ja-JP" altLang="en-US" sz="1400" dirty="0"/>
              <a:t>依頼者があまり関与しない方が良いようにも思うけど，会社指示で実施していることなの？</a:t>
            </a:r>
            <a:endParaRPr lang="en-US" altLang="ja-JP" sz="1400" dirty="0"/>
          </a:p>
        </p:txBody>
      </p:sp>
      <p:sp>
        <p:nvSpPr>
          <p:cNvPr id="8" name="四角形: 角を丸くする 7">
            <a:extLst>
              <a:ext uri="{FF2B5EF4-FFF2-40B4-BE49-F238E27FC236}">
                <a16:creationId xmlns:a16="http://schemas.microsoft.com/office/drawing/2014/main" id="{95CF5246-93DB-4233-B6A8-131BB4FB0EA5}"/>
              </a:ext>
            </a:extLst>
          </p:cNvPr>
          <p:cNvSpPr/>
          <p:nvPr/>
        </p:nvSpPr>
        <p:spPr>
          <a:xfrm>
            <a:off x="464436" y="1566821"/>
            <a:ext cx="6264743" cy="6326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t>CRA1</a:t>
            </a:r>
            <a:r>
              <a:rPr lang="ja-JP" altLang="en-US" sz="1400" dirty="0"/>
              <a:t>人あたりの担当施設数が増えない現状．</a:t>
            </a:r>
            <a:br>
              <a:rPr lang="ja-JP" altLang="en-US" sz="1400" dirty="0"/>
            </a:br>
            <a:r>
              <a:rPr lang="ja-JP" altLang="en-US" sz="1400" dirty="0"/>
              <a:t>以前よりも医療機関で実施すべき業務は医療機関で実施しているのに，なぜ？</a:t>
            </a:r>
          </a:p>
        </p:txBody>
      </p:sp>
      <p:sp>
        <p:nvSpPr>
          <p:cNvPr id="24" name="吹き出し: 角を丸めた四角形 23">
            <a:extLst>
              <a:ext uri="{FF2B5EF4-FFF2-40B4-BE49-F238E27FC236}">
                <a16:creationId xmlns:a16="http://schemas.microsoft.com/office/drawing/2014/main" id="{CA6C48FA-F210-4CDF-B685-E21B37D5B58D}"/>
              </a:ext>
            </a:extLst>
          </p:cNvPr>
          <p:cNvSpPr/>
          <p:nvPr/>
        </p:nvSpPr>
        <p:spPr>
          <a:xfrm>
            <a:off x="464436" y="5934096"/>
            <a:ext cx="7691300" cy="397716"/>
          </a:xfrm>
          <a:prstGeom prst="wedgeRoundRectCallout">
            <a:avLst>
              <a:gd name="adj1" fmla="val -49973"/>
              <a:gd name="adj2" fmla="val -19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t>QMS</a:t>
            </a:r>
            <a:r>
              <a:rPr lang="ja-JP" altLang="en-US" sz="1400" dirty="0"/>
              <a:t>や</a:t>
            </a:r>
            <a:r>
              <a:rPr lang="en-US" altLang="ja-JP" sz="1400" dirty="0"/>
              <a:t>RBM</a:t>
            </a:r>
            <a:r>
              <a:rPr lang="ja-JP" altLang="en-US" sz="1400" dirty="0"/>
              <a:t>を主眼においた治験依頼者ごとに異なるログの作成・・・医療機関にとってはとても負担．</a:t>
            </a:r>
          </a:p>
        </p:txBody>
      </p:sp>
      <p:pic>
        <p:nvPicPr>
          <p:cNvPr id="13" name="図 12">
            <a:extLst>
              <a:ext uri="{FF2B5EF4-FFF2-40B4-BE49-F238E27FC236}">
                <a16:creationId xmlns:a16="http://schemas.microsoft.com/office/drawing/2014/main" id="{39C6ECD7-02BF-46AD-9A14-6D7F77BD6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432" y="1596377"/>
            <a:ext cx="938469" cy="938469"/>
          </a:xfrm>
          <a:prstGeom prst="rect">
            <a:avLst/>
          </a:prstGeom>
        </p:spPr>
      </p:pic>
      <p:sp>
        <p:nvSpPr>
          <p:cNvPr id="2" name="テキスト ボックス 1">
            <a:extLst>
              <a:ext uri="{FF2B5EF4-FFF2-40B4-BE49-F238E27FC236}">
                <a16:creationId xmlns:a16="http://schemas.microsoft.com/office/drawing/2014/main" id="{0BF578CA-BF0E-4672-B462-8F276BEC40C2}"/>
              </a:ext>
            </a:extLst>
          </p:cNvPr>
          <p:cNvSpPr txBox="1"/>
          <p:nvPr/>
        </p:nvSpPr>
        <p:spPr>
          <a:xfrm>
            <a:off x="5364088" y="967492"/>
            <a:ext cx="3397780" cy="261610"/>
          </a:xfrm>
          <a:prstGeom prst="rect">
            <a:avLst/>
          </a:prstGeom>
          <a:noFill/>
        </p:spPr>
        <p:txBody>
          <a:bodyPr wrap="square" rtlCol="0">
            <a:spAutoFit/>
          </a:bodyPr>
          <a:lstStyle/>
          <a:p>
            <a:r>
              <a:rPr kumimoji="1" lang="en-US" altLang="ja-JP" sz="1100" dirty="0"/>
              <a:t>R&amp;D</a:t>
            </a:r>
            <a:r>
              <a:rPr kumimoji="1" lang="ja-JP" altLang="en-US" sz="1100" dirty="0"/>
              <a:t> </a:t>
            </a:r>
            <a:r>
              <a:rPr kumimoji="1" lang="en-US" altLang="ja-JP" sz="1100" dirty="0"/>
              <a:t>Head</a:t>
            </a:r>
            <a:r>
              <a:rPr kumimoji="1" lang="ja-JP" altLang="en-US" sz="1100" dirty="0"/>
              <a:t> </a:t>
            </a:r>
            <a:r>
              <a:rPr kumimoji="1" lang="en-US" altLang="ja-JP" sz="1100" dirty="0"/>
              <a:t>Club</a:t>
            </a:r>
            <a:r>
              <a:rPr kumimoji="1" lang="ja-JP" altLang="en-US" sz="1100" dirty="0"/>
              <a:t> </a:t>
            </a:r>
            <a:r>
              <a:rPr kumimoji="1" lang="en-US" altLang="ja-JP" sz="1100" dirty="0"/>
              <a:t>WG2</a:t>
            </a:r>
            <a:r>
              <a:rPr kumimoji="1" lang="ja-JP" altLang="en-US" sz="1100" dirty="0"/>
              <a:t> </a:t>
            </a:r>
            <a:r>
              <a:rPr kumimoji="1" lang="en-US" altLang="ja-JP" sz="1100" dirty="0"/>
              <a:t>Workshop</a:t>
            </a:r>
            <a:r>
              <a:rPr lang="ja-JP" altLang="en-US" sz="1100" dirty="0"/>
              <a:t>等</a:t>
            </a:r>
            <a:r>
              <a:rPr kumimoji="1" lang="ja-JP" altLang="en-US" sz="1100" dirty="0"/>
              <a:t>における意見より</a:t>
            </a:r>
          </a:p>
        </p:txBody>
      </p:sp>
      <p:sp>
        <p:nvSpPr>
          <p:cNvPr id="5" name="スライド番号プレースホルダー 4">
            <a:extLst>
              <a:ext uri="{FF2B5EF4-FFF2-40B4-BE49-F238E27FC236}">
                <a16:creationId xmlns:a16="http://schemas.microsoft.com/office/drawing/2014/main" id="{4447405F-85EA-4A40-8A53-39382AA6B7CA}"/>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10</a:t>
            </a:fld>
            <a:endParaRPr lang="en-US" altLang="ja-JP" dirty="0"/>
          </a:p>
        </p:txBody>
      </p:sp>
      <p:sp>
        <p:nvSpPr>
          <p:cNvPr id="14" name="スライド番号プレースホルダー 1">
            <a:extLst>
              <a:ext uri="{FF2B5EF4-FFF2-40B4-BE49-F238E27FC236}">
                <a16:creationId xmlns:a16="http://schemas.microsoft.com/office/drawing/2014/main" id="{CB0DA9F2-E3A9-4A7C-93A5-6996455CA14E}"/>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
        <p:nvSpPr>
          <p:cNvPr id="18" name="吹き出し: 角を丸めた四角形 17">
            <a:extLst>
              <a:ext uri="{FF2B5EF4-FFF2-40B4-BE49-F238E27FC236}">
                <a16:creationId xmlns:a16="http://schemas.microsoft.com/office/drawing/2014/main" id="{CBA893E9-B988-42AC-885F-19B0563F2C3A}"/>
              </a:ext>
            </a:extLst>
          </p:cNvPr>
          <p:cNvSpPr/>
          <p:nvPr/>
        </p:nvSpPr>
        <p:spPr>
          <a:xfrm>
            <a:off x="451442" y="3943360"/>
            <a:ext cx="7848873" cy="601434"/>
          </a:xfrm>
          <a:prstGeom prst="wedgeRoundRectCallout">
            <a:avLst>
              <a:gd name="adj1" fmla="val -47283"/>
              <a:gd name="adj2" fmla="val -2345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t>Note to File</a:t>
            </a:r>
            <a:r>
              <a:rPr lang="ja-JP" altLang="en-US" sz="1400" dirty="0"/>
              <a:t>等も頼んでないのに作ってくれる場合があるけど，依頼者の好む内容になっていなくても，必要な事項が記載されていればいいのでは？</a:t>
            </a:r>
          </a:p>
        </p:txBody>
      </p:sp>
    </p:spTree>
    <p:extLst>
      <p:ext uri="{BB962C8B-B14F-4D97-AF65-F5344CB8AC3E}">
        <p14:creationId xmlns:p14="http://schemas.microsoft.com/office/powerpoint/2010/main" val="300782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70F73A33-0693-412E-B7A7-DBBD1B01021D}"/>
              </a:ext>
            </a:extLst>
          </p:cNvPr>
          <p:cNvSpPr txBox="1">
            <a:spLocks/>
          </p:cNvSpPr>
          <p:nvPr/>
        </p:nvSpPr>
        <p:spPr bwMode="auto">
          <a:xfrm>
            <a:off x="578949" y="332656"/>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ts val="2800"/>
              </a:lnSpc>
            </a:pPr>
            <a:r>
              <a:rPr lang="ja-JP" altLang="en-US" sz="2800" kern="0" dirty="0"/>
              <a:t>しかし，実際は・・・</a:t>
            </a:r>
            <a:endParaRPr lang="en-US" altLang="ja-JP" sz="2800" kern="0" dirty="0"/>
          </a:p>
          <a:p>
            <a:pPr>
              <a:lnSpc>
                <a:spcPts val="2800"/>
              </a:lnSpc>
            </a:pPr>
            <a:r>
              <a:rPr lang="ja-JP" altLang="en-US" sz="2800" kern="0" dirty="0"/>
              <a:t>医療機関から依頼者，</a:t>
            </a:r>
            <a:r>
              <a:rPr lang="en-US" altLang="ja-JP" sz="2800" kern="0" dirty="0"/>
              <a:t>CRA</a:t>
            </a:r>
            <a:r>
              <a:rPr lang="ja-JP" altLang="en-US" sz="2800" kern="0" dirty="0"/>
              <a:t>はこう見えてます　②</a:t>
            </a:r>
          </a:p>
        </p:txBody>
      </p:sp>
      <p:sp>
        <p:nvSpPr>
          <p:cNvPr id="26" name="吹き出し: 角を丸めた四角形 25">
            <a:extLst>
              <a:ext uri="{FF2B5EF4-FFF2-40B4-BE49-F238E27FC236}">
                <a16:creationId xmlns:a16="http://schemas.microsoft.com/office/drawing/2014/main" id="{9B0A277E-49D5-42E3-9AAC-0C6EE845C8A8}"/>
              </a:ext>
            </a:extLst>
          </p:cNvPr>
          <p:cNvSpPr/>
          <p:nvPr/>
        </p:nvSpPr>
        <p:spPr>
          <a:xfrm>
            <a:off x="2052722" y="5268267"/>
            <a:ext cx="6479719" cy="1066798"/>
          </a:xfrm>
          <a:prstGeom prst="wedgeRoundRectCallout">
            <a:avLst>
              <a:gd name="adj1" fmla="val -49973"/>
              <a:gd name="adj2" fmla="val -19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コロナウイルスの影響で</a:t>
            </a:r>
            <a:r>
              <a:rPr lang="en-US" altLang="ja-JP" sz="1400" dirty="0"/>
              <a:t>CRA</a:t>
            </a:r>
            <a:r>
              <a:rPr lang="ja-JP" altLang="en-US" sz="1400" dirty="0"/>
              <a:t>が在宅ワークになった際，医療機関によっては</a:t>
            </a:r>
            <a:r>
              <a:rPr lang="en-US" altLang="ja-JP" sz="1400" dirty="0"/>
              <a:t>CRC</a:t>
            </a:r>
            <a:r>
              <a:rPr lang="ja-JP" altLang="en-US" sz="1400" dirty="0"/>
              <a:t>が施設で対応する時間も人数も限られる状況下，時間が確保しやすくなった（？）</a:t>
            </a:r>
            <a:r>
              <a:rPr lang="en-US" altLang="ja-JP" sz="1400" dirty="0"/>
              <a:t>CRA</a:t>
            </a:r>
            <a:r>
              <a:rPr lang="ja-JP" altLang="en-US" sz="1400" dirty="0"/>
              <a:t>から，「これ今必要？」と思う問合せが増えました．</a:t>
            </a:r>
            <a:endParaRPr lang="en-US" altLang="ja-JP" sz="1400" dirty="0"/>
          </a:p>
          <a:p>
            <a:r>
              <a:rPr lang="ja-JP" altLang="en-US" sz="1400" dirty="0"/>
              <a:t>現場分かっていますか？</a:t>
            </a:r>
          </a:p>
        </p:txBody>
      </p:sp>
      <p:sp>
        <p:nvSpPr>
          <p:cNvPr id="2" name="テキスト ボックス 1">
            <a:extLst>
              <a:ext uri="{FF2B5EF4-FFF2-40B4-BE49-F238E27FC236}">
                <a16:creationId xmlns:a16="http://schemas.microsoft.com/office/drawing/2014/main" id="{0BF578CA-BF0E-4672-B462-8F276BEC40C2}"/>
              </a:ext>
            </a:extLst>
          </p:cNvPr>
          <p:cNvSpPr txBox="1"/>
          <p:nvPr/>
        </p:nvSpPr>
        <p:spPr>
          <a:xfrm>
            <a:off x="5364088" y="967492"/>
            <a:ext cx="3397780" cy="261610"/>
          </a:xfrm>
          <a:prstGeom prst="rect">
            <a:avLst/>
          </a:prstGeom>
          <a:noFill/>
        </p:spPr>
        <p:txBody>
          <a:bodyPr wrap="square" rtlCol="0">
            <a:spAutoFit/>
          </a:bodyPr>
          <a:lstStyle/>
          <a:p>
            <a:r>
              <a:rPr kumimoji="1" lang="en-US" altLang="ja-JP" sz="1100" dirty="0"/>
              <a:t>R&amp;D</a:t>
            </a:r>
            <a:r>
              <a:rPr kumimoji="1" lang="ja-JP" altLang="en-US" sz="1100" dirty="0"/>
              <a:t> </a:t>
            </a:r>
            <a:r>
              <a:rPr kumimoji="1" lang="en-US" altLang="ja-JP" sz="1100" dirty="0"/>
              <a:t>Head</a:t>
            </a:r>
            <a:r>
              <a:rPr kumimoji="1" lang="ja-JP" altLang="en-US" sz="1100" dirty="0"/>
              <a:t> </a:t>
            </a:r>
            <a:r>
              <a:rPr kumimoji="1" lang="en-US" altLang="ja-JP" sz="1100" dirty="0"/>
              <a:t>Club</a:t>
            </a:r>
            <a:r>
              <a:rPr kumimoji="1" lang="ja-JP" altLang="en-US" sz="1100" dirty="0"/>
              <a:t> </a:t>
            </a:r>
            <a:r>
              <a:rPr kumimoji="1" lang="en-US" altLang="ja-JP" sz="1100" dirty="0"/>
              <a:t>WG2</a:t>
            </a:r>
            <a:r>
              <a:rPr kumimoji="1" lang="ja-JP" altLang="en-US" sz="1100" dirty="0"/>
              <a:t> </a:t>
            </a:r>
            <a:r>
              <a:rPr kumimoji="1" lang="en-US" altLang="ja-JP" sz="1100" dirty="0"/>
              <a:t>Workshop</a:t>
            </a:r>
            <a:r>
              <a:rPr kumimoji="1" lang="ja-JP" altLang="en-US" sz="1100" dirty="0"/>
              <a:t>等における意見より</a:t>
            </a:r>
          </a:p>
        </p:txBody>
      </p:sp>
      <p:sp>
        <p:nvSpPr>
          <p:cNvPr id="5" name="スライド番号プレースホルダー 4">
            <a:extLst>
              <a:ext uri="{FF2B5EF4-FFF2-40B4-BE49-F238E27FC236}">
                <a16:creationId xmlns:a16="http://schemas.microsoft.com/office/drawing/2014/main" id="{4447405F-85EA-4A40-8A53-39382AA6B7CA}"/>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11</a:t>
            </a:fld>
            <a:endParaRPr lang="en-US" altLang="ja-JP" dirty="0"/>
          </a:p>
        </p:txBody>
      </p:sp>
      <p:sp>
        <p:nvSpPr>
          <p:cNvPr id="20" name="吹き出し: 角を丸めた四角形 19">
            <a:extLst>
              <a:ext uri="{FF2B5EF4-FFF2-40B4-BE49-F238E27FC236}">
                <a16:creationId xmlns:a16="http://schemas.microsoft.com/office/drawing/2014/main" id="{7747FC39-15D4-45E6-A150-3FCFDC46A9C1}"/>
              </a:ext>
            </a:extLst>
          </p:cNvPr>
          <p:cNvSpPr/>
          <p:nvPr/>
        </p:nvSpPr>
        <p:spPr>
          <a:xfrm>
            <a:off x="453084" y="2910299"/>
            <a:ext cx="7291168" cy="608026"/>
          </a:xfrm>
          <a:prstGeom prst="wedgeRoundRectCallout">
            <a:avLst>
              <a:gd name="adj1" fmla="val -49973"/>
              <a:gd name="adj2" fmla="val -19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何でも</a:t>
            </a:r>
            <a:r>
              <a:rPr lang="en-US" altLang="ja-JP" sz="1400" dirty="0"/>
              <a:t>CRC</a:t>
            </a:r>
            <a:r>
              <a:rPr lang="ja-JP" altLang="en-US" sz="1400" dirty="0"/>
              <a:t>に連絡して，判断や行動を求めてくるのは，治験責任医師の責務遂行を阻止して</a:t>
            </a:r>
            <a:endParaRPr lang="en-US" altLang="ja-JP" sz="1400" dirty="0"/>
          </a:p>
          <a:p>
            <a:r>
              <a:rPr lang="ja-JP" altLang="en-US" sz="1400" dirty="0"/>
              <a:t>いるのでは？</a:t>
            </a:r>
          </a:p>
        </p:txBody>
      </p:sp>
      <p:sp>
        <p:nvSpPr>
          <p:cNvPr id="22" name="吹き出し: 角を丸めた四角形 21">
            <a:extLst>
              <a:ext uri="{FF2B5EF4-FFF2-40B4-BE49-F238E27FC236}">
                <a16:creationId xmlns:a16="http://schemas.microsoft.com/office/drawing/2014/main" id="{9F397D26-B61B-4F73-8EFE-7402F8B9AED4}"/>
              </a:ext>
            </a:extLst>
          </p:cNvPr>
          <p:cNvSpPr/>
          <p:nvPr/>
        </p:nvSpPr>
        <p:spPr>
          <a:xfrm>
            <a:off x="457181" y="3663042"/>
            <a:ext cx="8075260" cy="687908"/>
          </a:xfrm>
          <a:prstGeom prst="wedgeRoundRectCallout">
            <a:avLst>
              <a:gd name="adj1" fmla="val -49973"/>
              <a:gd name="adj2" fmla="val -19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dirty="0"/>
              <a:t>RBM</a:t>
            </a:r>
            <a:r>
              <a:rPr lang="ja-JP" altLang="en-US" sz="1400" dirty="0"/>
              <a:t>やコロナウイルスの名目で，医療機関側にオフサイトモニタリング（</a:t>
            </a:r>
            <a:r>
              <a:rPr lang="en-US" altLang="ja-JP" sz="1400" dirty="0"/>
              <a:t>CRC</a:t>
            </a:r>
            <a:r>
              <a:rPr lang="ja-JP" altLang="en-US" sz="1400" dirty="0"/>
              <a:t>を介したモニタリング）の</a:t>
            </a:r>
            <a:endParaRPr lang="en-US" altLang="ja-JP" sz="1400" dirty="0"/>
          </a:p>
          <a:p>
            <a:r>
              <a:rPr lang="ja-JP" altLang="en-US" sz="1400" dirty="0"/>
              <a:t>対応が求められ，医療機関側の負担が増大しています．</a:t>
            </a:r>
          </a:p>
        </p:txBody>
      </p:sp>
      <p:sp>
        <p:nvSpPr>
          <p:cNvPr id="23" name="吹き出し: 角を丸めた四角形 22">
            <a:extLst>
              <a:ext uri="{FF2B5EF4-FFF2-40B4-BE49-F238E27FC236}">
                <a16:creationId xmlns:a16="http://schemas.microsoft.com/office/drawing/2014/main" id="{EC9829FA-7194-4567-B4F5-051A89735F9B}"/>
              </a:ext>
            </a:extLst>
          </p:cNvPr>
          <p:cNvSpPr/>
          <p:nvPr/>
        </p:nvSpPr>
        <p:spPr>
          <a:xfrm>
            <a:off x="457181" y="4453916"/>
            <a:ext cx="8075260" cy="658045"/>
          </a:xfrm>
          <a:prstGeom prst="wedgeRoundRectCallout">
            <a:avLst>
              <a:gd name="adj1" fmla="val -49973"/>
              <a:gd name="adj2" fmla="val -19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モニタリング教育を受けていない</a:t>
            </a:r>
            <a:r>
              <a:rPr lang="en-US" altLang="ja-JP" sz="1400" dirty="0"/>
              <a:t>CRC</a:t>
            </a:r>
            <a:r>
              <a:rPr lang="ja-JP" altLang="en-US" sz="1400" dirty="0"/>
              <a:t>を介してリモートで原資料を閲覧した場合，データの信頼性は誰が責任を持つの？</a:t>
            </a:r>
          </a:p>
        </p:txBody>
      </p:sp>
      <p:pic>
        <p:nvPicPr>
          <p:cNvPr id="4" name="図 3">
            <a:extLst>
              <a:ext uri="{FF2B5EF4-FFF2-40B4-BE49-F238E27FC236}">
                <a16:creationId xmlns:a16="http://schemas.microsoft.com/office/drawing/2014/main" id="{97AD6F4D-AAD9-4431-A37D-306F26647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3850" y="1623384"/>
            <a:ext cx="938469" cy="1147975"/>
          </a:xfrm>
          <a:prstGeom prst="rect">
            <a:avLst/>
          </a:prstGeom>
        </p:spPr>
      </p:pic>
      <p:sp>
        <p:nvSpPr>
          <p:cNvPr id="25" name="吹き出し: 角を丸めた四角形 24">
            <a:extLst>
              <a:ext uri="{FF2B5EF4-FFF2-40B4-BE49-F238E27FC236}">
                <a16:creationId xmlns:a16="http://schemas.microsoft.com/office/drawing/2014/main" id="{9D530E02-CE28-4164-9D12-E363B2BA9F25}"/>
              </a:ext>
            </a:extLst>
          </p:cNvPr>
          <p:cNvSpPr/>
          <p:nvPr/>
        </p:nvSpPr>
        <p:spPr>
          <a:xfrm>
            <a:off x="442618" y="2159374"/>
            <a:ext cx="7291168" cy="626735"/>
          </a:xfrm>
          <a:prstGeom prst="wedgeRoundRectCallout">
            <a:avLst>
              <a:gd name="adj1" fmla="val -49973"/>
              <a:gd name="adj2" fmla="val -19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患者さんに思いを馳せていないような，データ重視の心無い発言をされる</a:t>
            </a:r>
            <a:r>
              <a:rPr lang="en-US" altLang="ja-JP" sz="1400" dirty="0"/>
              <a:t>CRA</a:t>
            </a:r>
            <a:r>
              <a:rPr lang="ja-JP" altLang="en-US" sz="1400" dirty="0"/>
              <a:t>に対し，怒りの感情が出てきてしまうことがあります．</a:t>
            </a:r>
          </a:p>
        </p:txBody>
      </p:sp>
      <p:pic>
        <p:nvPicPr>
          <p:cNvPr id="7" name="図 6">
            <a:extLst>
              <a:ext uri="{FF2B5EF4-FFF2-40B4-BE49-F238E27FC236}">
                <a16:creationId xmlns:a16="http://schemas.microsoft.com/office/drawing/2014/main" id="{27CCA2EE-A2E2-44D0-AA66-953A44F1D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45" y="5214927"/>
            <a:ext cx="1760216" cy="1548990"/>
          </a:xfrm>
          <a:prstGeom prst="rect">
            <a:avLst/>
          </a:prstGeom>
        </p:spPr>
      </p:pic>
      <p:sp>
        <p:nvSpPr>
          <p:cNvPr id="12" name="スライド番号プレースホルダー 1">
            <a:extLst>
              <a:ext uri="{FF2B5EF4-FFF2-40B4-BE49-F238E27FC236}">
                <a16:creationId xmlns:a16="http://schemas.microsoft.com/office/drawing/2014/main" id="{71A69643-86F7-4913-A2A6-1FAF810C025E}"/>
              </a:ext>
            </a:extLst>
          </p:cNvPr>
          <p:cNvSpPr txBox="1">
            <a:spLocks noChangeArrowheads="1"/>
          </p:cNvSpPr>
          <p:nvPr/>
        </p:nvSpPr>
        <p:spPr bwMode="auto">
          <a:xfrm>
            <a:off x="0" y="-27384"/>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
        <p:nvSpPr>
          <p:cNvPr id="13" name="吹き出し: 角を丸めた四角形 12">
            <a:extLst>
              <a:ext uri="{FF2B5EF4-FFF2-40B4-BE49-F238E27FC236}">
                <a16:creationId xmlns:a16="http://schemas.microsoft.com/office/drawing/2014/main" id="{E4EECBB2-3F49-4093-BF63-9B23CA42B747}"/>
              </a:ext>
            </a:extLst>
          </p:cNvPr>
          <p:cNvSpPr/>
          <p:nvPr/>
        </p:nvSpPr>
        <p:spPr>
          <a:xfrm>
            <a:off x="442618" y="1469153"/>
            <a:ext cx="7291168" cy="556658"/>
          </a:xfrm>
          <a:prstGeom prst="wedgeRoundRectCallout">
            <a:avLst>
              <a:gd name="adj1" fmla="val -49973"/>
              <a:gd name="adj2" fmla="val -1926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dirty="0"/>
              <a:t>逸脱はないに越したことはないけど，軽微な逸脱なのか，重大な逸脱なのか，内容によって</a:t>
            </a:r>
            <a:br>
              <a:rPr lang="en-US" altLang="ja-JP" sz="1400" dirty="0"/>
            </a:br>
            <a:r>
              <a:rPr lang="ja-JP" altLang="en-US" sz="1400" dirty="0"/>
              <a:t>対応を変えるべき．</a:t>
            </a:r>
          </a:p>
        </p:txBody>
      </p:sp>
    </p:spTree>
    <p:extLst>
      <p:ext uri="{BB962C8B-B14F-4D97-AF65-F5344CB8AC3E}">
        <p14:creationId xmlns:p14="http://schemas.microsoft.com/office/powerpoint/2010/main" val="180748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吹き出し: 角を丸めた四角形 20">
            <a:extLst>
              <a:ext uri="{FF2B5EF4-FFF2-40B4-BE49-F238E27FC236}">
                <a16:creationId xmlns:a16="http://schemas.microsoft.com/office/drawing/2014/main" id="{0A8F724A-2300-46C1-B328-C3C4529E3650}"/>
              </a:ext>
            </a:extLst>
          </p:cNvPr>
          <p:cNvSpPr/>
          <p:nvPr/>
        </p:nvSpPr>
        <p:spPr>
          <a:xfrm>
            <a:off x="425684" y="2348880"/>
            <a:ext cx="8292632" cy="4176464"/>
          </a:xfrm>
          <a:prstGeom prst="wedgeRoundRectCallout">
            <a:avLst>
              <a:gd name="adj1" fmla="val -47283"/>
              <a:gd name="adj2" fmla="val -23454"/>
              <a:gd name="adj3" fmla="val 16667"/>
            </a:avLst>
          </a:prstGeom>
          <a:solidFill>
            <a:schemeClr val="accent5"/>
          </a:solidFill>
        </p:spPr>
        <p:style>
          <a:lnRef idx="1">
            <a:schemeClr val="accent1"/>
          </a:lnRef>
          <a:fillRef idx="2">
            <a:schemeClr val="accent1"/>
          </a:fillRef>
          <a:effectRef idx="1">
            <a:schemeClr val="accent1"/>
          </a:effectRef>
          <a:fontRef idx="minor">
            <a:schemeClr val="dk1"/>
          </a:fontRef>
        </p:style>
        <p:txBody>
          <a:bodyPr rtlCol="0" anchor="ctr"/>
          <a:lstStyle/>
          <a:p>
            <a:endParaRPr kumimoji="1" lang="ja-JP" altLang="en-US" sz="1400" dirty="0"/>
          </a:p>
        </p:txBody>
      </p:sp>
      <p:sp>
        <p:nvSpPr>
          <p:cNvPr id="5" name="スライド番号プレースホルダー 4">
            <a:extLst>
              <a:ext uri="{FF2B5EF4-FFF2-40B4-BE49-F238E27FC236}">
                <a16:creationId xmlns:a16="http://schemas.microsoft.com/office/drawing/2014/main" id="{4447405F-85EA-4A40-8A53-39382AA6B7CA}"/>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12</a:t>
            </a:fld>
            <a:endParaRPr lang="en-US" altLang="ja-JP" dirty="0"/>
          </a:p>
        </p:txBody>
      </p:sp>
      <p:sp>
        <p:nvSpPr>
          <p:cNvPr id="10" name="テキスト ボックス 9">
            <a:extLst>
              <a:ext uri="{FF2B5EF4-FFF2-40B4-BE49-F238E27FC236}">
                <a16:creationId xmlns:a16="http://schemas.microsoft.com/office/drawing/2014/main" id="{55479D11-8EAB-4E3C-AAB1-A4558E1A77FF}"/>
              </a:ext>
            </a:extLst>
          </p:cNvPr>
          <p:cNvSpPr txBox="1"/>
          <p:nvPr/>
        </p:nvSpPr>
        <p:spPr>
          <a:xfrm>
            <a:off x="854453" y="1353542"/>
            <a:ext cx="6684843" cy="923330"/>
          </a:xfrm>
          <a:prstGeom prst="rect">
            <a:avLst/>
          </a:prstGeom>
          <a:noFill/>
        </p:spPr>
        <p:txBody>
          <a:bodyPr wrap="none" rtlCol="0">
            <a:spAutoFit/>
          </a:bodyPr>
          <a:lstStyle/>
          <a:p>
            <a:r>
              <a:rPr kumimoji="1" lang="ja-JP" altLang="en-US" dirty="0"/>
              <a:t>身近で起きたトラブル事例，</a:t>
            </a:r>
            <a:r>
              <a:rPr lang="ja-JP" altLang="en-US" dirty="0"/>
              <a:t>医療機関からの指摘や要望等を元に，</a:t>
            </a:r>
            <a:endParaRPr lang="en-US" altLang="ja-JP" dirty="0"/>
          </a:p>
          <a:p>
            <a:r>
              <a:rPr lang="ja-JP" altLang="en-US" dirty="0"/>
              <a:t>それはどのような背景から起こったのか想像し，モニタリング業務の</a:t>
            </a:r>
            <a:endParaRPr lang="en-US" altLang="ja-JP" dirty="0"/>
          </a:p>
          <a:p>
            <a:r>
              <a:rPr lang="ja-JP" altLang="en-US" dirty="0"/>
              <a:t>「あるべき姿」について社内で議論してみて下さい．</a:t>
            </a:r>
            <a:endParaRPr kumimoji="1" lang="ja-JP" altLang="en-US" dirty="0"/>
          </a:p>
        </p:txBody>
      </p:sp>
      <p:sp>
        <p:nvSpPr>
          <p:cNvPr id="12" name="四角形: メモ 11">
            <a:extLst>
              <a:ext uri="{FF2B5EF4-FFF2-40B4-BE49-F238E27FC236}">
                <a16:creationId xmlns:a16="http://schemas.microsoft.com/office/drawing/2014/main" id="{435888AE-4C37-419C-AF94-9C3A2B75520F}"/>
              </a:ext>
            </a:extLst>
          </p:cNvPr>
          <p:cNvSpPr/>
          <p:nvPr/>
        </p:nvSpPr>
        <p:spPr>
          <a:xfrm>
            <a:off x="7943850" y="725174"/>
            <a:ext cx="1006878" cy="453135"/>
          </a:xfrm>
          <a:prstGeom prst="foldedCorner">
            <a:avLst>
              <a:gd name="adj" fmla="val 22908"/>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自社編</a:t>
            </a:r>
            <a:endParaRPr kumimoji="1" lang="ja-JP" altLang="en-US" dirty="0"/>
          </a:p>
        </p:txBody>
      </p:sp>
      <p:sp>
        <p:nvSpPr>
          <p:cNvPr id="8" name="タイトル 1">
            <a:extLst>
              <a:ext uri="{FF2B5EF4-FFF2-40B4-BE49-F238E27FC236}">
                <a16:creationId xmlns:a16="http://schemas.microsoft.com/office/drawing/2014/main" id="{F94E337E-AC93-425B-BC57-C63B0BD02393}"/>
              </a:ext>
            </a:extLst>
          </p:cNvPr>
          <p:cNvSpPr>
            <a:spLocks noGrp="1"/>
          </p:cNvSpPr>
          <p:nvPr>
            <p:ph type="title"/>
          </p:nvPr>
        </p:nvSpPr>
        <p:spPr>
          <a:xfrm>
            <a:off x="457200" y="404664"/>
            <a:ext cx="8229600" cy="562074"/>
          </a:xfrm>
        </p:spPr>
        <p:txBody>
          <a:bodyPr/>
          <a:lstStyle/>
          <a:p>
            <a:r>
              <a:rPr lang="ja-JP" altLang="en-US" sz="2800" dirty="0"/>
              <a:t>モニタリング業務の</a:t>
            </a:r>
            <a:r>
              <a:rPr lang="en-US" altLang="ja-JP" sz="2800" dirty="0"/>
              <a:t>Principle</a:t>
            </a:r>
            <a:r>
              <a:rPr lang="ja-JP" altLang="en-US" sz="2800" dirty="0"/>
              <a:t>（あるべき姿）</a:t>
            </a:r>
            <a:endParaRPr kumimoji="1" lang="ja-JP" altLang="en-US" sz="2800" dirty="0"/>
          </a:p>
        </p:txBody>
      </p:sp>
      <p:pic>
        <p:nvPicPr>
          <p:cNvPr id="9" name="図 8">
            <a:extLst>
              <a:ext uri="{FF2B5EF4-FFF2-40B4-BE49-F238E27FC236}">
                <a16:creationId xmlns:a16="http://schemas.microsoft.com/office/drawing/2014/main" id="{FD462571-FCCE-4389-AF19-ADB6C08B3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435" y="1308445"/>
            <a:ext cx="997881" cy="1220650"/>
          </a:xfrm>
          <a:prstGeom prst="rect">
            <a:avLst/>
          </a:prstGeom>
        </p:spPr>
      </p:pic>
      <p:sp>
        <p:nvSpPr>
          <p:cNvPr id="11" name="スライド番号プレースホルダー 1">
            <a:extLst>
              <a:ext uri="{FF2B5EF4-FFF2-40B4-BE49-F238E27FC236}">
                <a16:creationId xmlns:a16="http://schemas.microsoft.com/office/drawing/2014/main" id="{C99EC205-4056-4B5E-95F6-16057710D4A8}"/>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994094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A7746F02-095C-4A15-B1DE-234D3FE05EC3}"/>
              </a:ext>
            </a:extLst>
          </p:cNvPr>
          <p:cNvSpPr txBox="1">
            <a:spLocks/>
          </p:cNvSpPr>
          <p:nvPr/>
        </p:nvSpPr>
        <p:spPr bwMode="auto">
          <a:xfrm>
            <a:off x="578949" y="418654"/>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800" kern="0" dirty="0"/>
              <a:t>医療機関の負荷，オーバークオリティを</a:t>
            </a:r>
            <a:endParaRPr lang="en-US" altLang="ja-JP" sz="2800" kern="0" dirty="0"/>
          </a:p>
          <a:p>
            <a:r>
              <a:rPr lang="ja-JP" altLang="en-US" sz="2800" kern="0" dirty="0"/>
              <a:t>なくすために・・・</a:t>
            </a:r>
          </a:p>
        </p:txBody>
      </p:sp>
      <p:sp>
        <p:nvSpPr>
          <p:cNvPr id="13" name="コンテンツ プレースホルダー 12">
            <a:extLst>
              <a:ext uri="{FF2B5EF4-FFF2-40B4-BE49-F238E27FC236}">
                <a16:creationId xmlns:a16="http://schemas.microsoft.com/office/drawing/2014/main" id="{42F592AC-3822-4C52-8A4B-9449867E06BC}"/>
              </a:ext>
            </a:extLst>
          </p:cNvPr>
          <p:cNvSpPr>
            <a:spLocks noGrp="1"/>
          </p:cNvSpPr>
          <p:nvPr>
            <p:ph idx="1"/>
          </p:nvPr>
        </p:nvSpPr>
        <p:spPr>
          <a:xfrm>
            <a:off x="720640" y="1486173"/>
            <a:ext cx="7737467" cy="3679163"/>
          </a:xfrm>
        </p:spPr>
        <p:txBody>
          <a:bodyPr/>
          <a:lstStyle/>
          <a:p>
            <a:r>
              <a:rPr kumimoji="1" lang="ja-JP" altLang="en-US" sz="1800" dirty="0"/>
              <a:t>臨床試験の質を確保することは大事ですが，やりすぎていませんか？</a:t>
            </a:r>
            <a:br>
              <a:rPr kumimoji="1" lang="en-US" altLang="ja-JP" sz="1800" dirty="0"/>
            </a:br>
            <a:r>
              <a:rPr kumimoji="1" lang="ja-JP" altLang="en-US" sz="1800" dirty="0"/>
              <a:t>全てに</a:t>
            </a:r>
            <a:r>
              <a:rPr kumimoji="1" lang="en-US" altLang="ja-JP" sz="1800" dirty="0"/>
              <a:t>100</a:t>
            </a:r>
            <a:r>
              <a:rPr kumimoji="1" lang="ja-JP" altLang="en-US" sz="1800" dirty="0"/>
              <a:t>点を求めてはいませんか？</a:t>
            </a:r>
            <a:endParaRPr kumimoji="1" lang="en-US" altLang="ja-JP" sz="1800" dirty="0"/>
          </a:p>
          <a:p>
            <a:endParaRPr lang="en-US" altLang="ja-JP" sz="1100" dirty="0"/>
          </a:p>
          <a:p>
            <a:r>
              <a:rPr lang="ja-JP" altLang="en-US" sz="1800" dirty="0"/>
              <a:t>社内の</a:t>
            </a:r>
            <a:r>
              <a:rPr lang="en-US" altLang="ja-JP" sz="1800" dirty="0"/>
              <a:t>SOP</a:t>
            </a:r>
            <a:r>
              <a:rPr lang="ja-JP" altLang="en-US" sz="1800" dirty="0"/>
              <a:t>を遵守することだけでなく，治験を実施している医療現場が今どういう状況なのだろうか？と想像しながら臨機応変に対応できていますか？</a:t>
            </a:r>
            <a:endParaRPr lang="en-US" altLang="ja-JP" sz="1800" dirty="0"/>
          </a:p>
          <a:p>
            <a:endParaRPr lang="en-US" altLang="ja-JP" sz="1100" dirty="0"/>
          </a:p>
          <a:p>
            <a:r>
              <a:rPr lang="ja-JP" altLang="en-US" sz="1800" dirty="0"/>
              <a:t>医療機関側に何か対応を依頼する際は，まず事前に必要性をよく検討し，相手が納得できる説明をすることが不可欠です．</a:t>
            </a:r>
            <a:br>
              <a:rPr lang="en-US" altLang="ja-JP" sz="1800" dirty="0"/>
            </a:br>
            <a:r>
              <a:rPr lang="ja-JP" altLang="en-US" sz="1800" dirty="0"/>
              <a:t>きちんと説明し，納得が得られていますか？</a:t>
            </a:r>
            <a:br>
              <a:rPr lang="en-US" altLang="ja-JP" sz="1800" dirty="0"/>
            </a:br>
            <a:r>
              <a:rPr lang="ja-JP" altLang="en-US" sz="1800" dirty="0"/>
              <a:t>依頼者の一方的な事情で業務を依頼したりしていませんか？</a:t>
            </a:r>
            <a:endParaRPr lang="en-US" altLang="ja-JP" sz="1800" dirty="0"/>
          </a:p>
          <a:p>
            <a:endParaRPr lang="en-US" altLang="ja-JP" sz="1100" dirty="0"/>
          </a:p>
          <a:p>
            <a:r>
              <a:rPr lang="ja-JP" altLang="en-US" sz="1800" dirty="0"/>
              <a:t>医療機関の対応方針を含め，治験開始前にしっかり確認し，双方が合意</a:t>
            </a:r>
            <a:br>
              <a:rPr lang="en-US" altLang="ja-JP" sz="1800" dirty="0"/>
            </a:br>
            <a:r>
              <a:rPr lang="ja-JP" altLang="en-US" sz="1800" dirty="0"/>
              <a:t>した上で業務を進めることができていますか？</a:t>
            </a:r>
            <a:endParaRPr kumimoji="1" lang="en-US" altLang="ja-JP" sz="1800" dirty="0"/>
          </a:p>
          <a:p>
            <a:endParaRPr kumimoji="1" lang="en-US" altLang="ja-JP" sz="1800" dirty="0"/>
          </a:p>
          <a:p>
            <a:endParaRPr lang="en-US" altLang="ja-JP" sz="1800" dirty="0"/>
          </a:p>
          <a:p>
            <a:endParaRPr kumimoji="1" lang="en-US" altLang="ja-JP" sz="1800" dirty="0"/>
          </a:p>
          <a:p>
            <a:endParaRPr kumimoji="1" lang="en-US" altLang="ja-JP" sz="1800" dirty="0"/>
          </a:p>
          <a:p>
            <a:endParaRPr kumimoji="1" lang="ja-JP" altLang="en-US" sz="1800" dirty="0"/>
          </a:p>
        </p:txBody>
      </p:sp>
      <p:sp>
        <p:nvSpPr>
          <p:cNvPr id="9" name="スライド番号プレースホルダー 4">
            <a:extLst>
              <a:ext uri="{FF2B5EF4-FFF2-40B4-BE49-F238E27FC236}">
                <a16:creationId xmlns:a16="http://schemas.microsoft.com/office/drawing/2014/main" id="{3E5F8DA6-D5AA-4485-9F11-6A0752F491A5}"/>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13</a:t>
            </a:fld>
            <a:endParaRPr lang="en-US" altLang="ja-JP" dirty="0"/>
          </a:p>
        </p:txBody>
      </p:sp>
      <p:grpSp>
        <p:nvGrpSpPr>
          <p:cNvPr id="20" name="グループ化 19">
            <a:extLst>
              <a:ext uri="{FF2B5EF4-FFF2-40B4-BE49-F238E27FC236}">
                <a16:creationId xmlns:a16="http://schemas.microsoft.com/office/drawing/2014/main" id="{87240F4A-2D13-48CD-946C-E5840A4F2A8D}"/>
              </a:ext>
            </a:extLst>
          </p:cNvPr>
          <p:cNvGrpSpPr/>
          <p:nvPr/>
        </p:nvGrpSpPr>
        <p:grpSpPr>
          <a:xfrm>
            <a:off x="6375979" y="5227171"/>
            <a:ext cx="2601460" cy="1492386"/>
            <a:chOff x="5714956" y="5142693"/>
            <a:chExt cx="2961500" cy="1722909"/>
          </a:xfrm>
        </p:grpSpPr>
        <p:pic>
          <p:nvPicPr>
            <p:cNvPr id="15" name="図 14">
              <a:extLst>
                <a:ext uri="{FF2B5EF4-FFF2-40B4-BE49-F238E27FC236}">
                  <a16:creationId xmlns:a16="http://schemas.microsoft.com/office/drawing/2014/main" id="{C5768494-1654-468D-A6CC-E16CF38AD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311" y="5142693"/>
              <a:ext cx="1836790" cy="1722909"/>
            </a:xfrm>
            <a:prstGeom prst="rect">
              <a:avLst/>
            </a:prstGeom>
          </p:spPr>
        </p:pic>
        <p:pic>
          <p:nvPicPr>
            <p:cNvPr id="17" name="図 16">
              <a:extLst>
                <a:ext uri="{FF2B5EF4-FFF2-40B4-BE49-F238E27FC236}">
                  <a16:creationId xmlns:a16="http://schemas.microsoft.com/office/drawing/2014/main" id="{63B59E07-0786-48CA-A4D6-DCD6BFEE5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4956" y="5318356"/>
              <a:ext cx="720080" cy="1371581"/>
            </a:xfrm>
            <a:prstGeom prst="rect">
              <a:avLst/>
            </a:prstGeom>
          </p:spPr>
        </p:pic>
        <p:pic>
          <p:nvPicPr>
            <p:cNvPr id="19" name="図 18">
              <a:extLst>
                <a:ext uri="{FF2B5EF4-FFF2-40B4-BE49-F238E27FC236}">
                  <a16:creationId xmlns:a16="http://schemas.microsoft.com/office/drawing/2014/main" id="{15726DB5-E522-42FA-B365-3173A527B5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9331" y="5319067"/>
              <a:ext cx="747125" cy="1370872"/>
            </a:xfrm>
            <a:prstGeom prst="rect">
              <a:avLst/>
            </a:prstGeom>
          </p:spPr>
        </p:pic>
      </p:grpSp>
      <p:sp>
        <p:nvSpPr>
          <p:cNvPr id="2" name="テキスト ボックス 1">
            <a:extLst>
              <a:ext uri="{FF2B5EF4-FFF2-40B4-BE49-F238E27FC236}">
                <a16:creationId xmlns:a16="http://schemas.microsoft.com/office/drawing/2014/main" id="{0CB79622-A7E1-422A-B19A-6A56667DCA43}"/>
              </a:ext>
            </a:extLst>
          </p:cNvPr>
          <p:cNvSpPr txBox="1"/>
          <p:nvPr/>
        </p:nvSpPr>
        <p:spPr>
          <a:xfrm>
            <a:off x="728147" y="5227171"/>
            <a:ext cx="5428029"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t>これまで当たり前だったことが，当たり前ではないかもしれないという意識をもって，断捨離できる業務は断捨離し，真に重要な業務に</a:t>
            </a:r>
            <a:r>
              <a:rPr lang="en-US" altLang="ja-JP" dirty="0"/>
              <a:t>Focus</a:t>
            </a:r>
            <a:r>
              <a:rPr lang="ja-JP" altLang="en-US" dirty="0"/>
              <a:t>をあてて業務ができていますか？</a:t>
            </a:r>
            <a:endParaRPr lang="en-US" altLang="ja-JP" dirty="0"/>
          </a:p>
          <a:p>
            <a:pPr marL="285750" indent="-285750">
              <a:buFont typeface="Arial" panose="020B0604020202020204" pitchFamily="34" charset="0"/>
              <a:buChar char="•"/>
            </a:pPr>
            <a:endParaRPr kumimoji="1" lang="ja-JP" altLang="en-US" dirty="0"/>
          </a:p>
        </p:txBody>
      </p:sp>
      <p:sp>
        <p:nvSpPr>
          <p:cNvPr id="10" name="スライド番号プレースホルダー 1">
            <a:extLst>
              <a:ext uri="{FF2B5EF4-FFF2-40B4-BE49-F238E27FC236}">
                <a16:creationId xmlns:a16="http://schemas.microsoft.com/office/drawing/2014/main" id="{57F3DBE2-ED1B-4125-BDD3-0B2E0B9247E4}"/>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4011251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F5EA33-E737-4A5F-8EE9-0094F03C9406}"/>
              </a:ext>
            </a:extLst>
          </p:cNvPr>
          <p:cNvSpPr>
            <a:spLocks noGrp="1"/>
          </p:cNvSpPr>
          <p:nvPr>
            <p:ph type="title"/>
          </p:nvPr>
        </p:nvSpPr>
        <p:spPr/>
        <p:txBody>
          <a:bodyPr/>
          <a:lstStyle/>
          <a:p>
            <a:r>
              <a:rPr kumimoji="1" lang="en-US" altLang="ja-JP" sz="2800" dirty="0"/>
              <a:t>CRA</a:t>
            </a:r>
            <a:r>
              <a:rPr kumimoji="1" lang="ja-JP" altLang="en-US" sz="2800" dirty="0"/>
              <a:t>に求められる</a:t>
            </a:r>
            <a:r>
              <a:rPr lang="ja-JP" altLang="en-US" sz="2800" dirty="0"/>
              <a:t>資質・</a:t>
            </a:r>
            <a:r>
              <a:rPr lang="en-US" altLang="ja-JP" sz="2800" dirty="0"/>
              <a:t>Mind</a:t>
            </a:r>
            <a:endParaRPr kumimoji="1" lang="ja-JP" altLang="en-US" sz="2800" dirty="0"/>
          </a:p>
        </p:txBody>
      </p:sp>
      <p:graphicFrame>
        <p:nvGraphicFramePr>
          <p:cNvPr id="8" name="図表 7">
            <a:extLst>
              <a:ext uri="{FF2B5EF4-FFF2-40B4-BE49-F238E27FC236}">
                <a16:creationId xmlns:a16="http://schemas.microsoft.com/office/drawing/2014/main" id="{61CDAD41-D748-4C7A-8599-63D73B013C6F}"/>
              </a:ext>
            </a:extLst>
          </p:cNvPr>
          <p:cNvGraphicFramePr/>
          <p:nvPr>
            <p:extLst>
              <p:ext uri="{D42A27DB-BD31-4B8C-83A1-F6EECF244321}">
                <p14:modId xmlns:p14="http://schemas.microsoft.com/office/powerpoint/2010/main" val="3663908627"/>
              </p:ext>
            </p:extLst>
          </p:nvPr>
        </p:nvGraphicFramePr>
        <p:xfrm>
          <a:off x="1163217" y="1196752"/>
          <a:ext cx="6965167" cy="538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図 11">
            <a:extLst>
              <a:ext uri="{FF2B5EF4-FFF2-40B4-BE49-F238E27FC236}">
                <a16:creationId xmlns:a16="http://schemas.microsoft.com/office/drawing/2014/main" id="{8D47F397-837C-4F74-8015-8A457D46ED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5440" y="4546974"/>
            <a:ext cx="1114273" cy="1114273"/>
          </a:xfrm>
          <a:prstGeom prst="rect">
            <a:avLst/>
          </a:prstGeom>
        </p:spPr>
      </p:pic>
      <p:pic>
        <p:nvPicPr>
          <p:cNvPr id="14" name="図 13">
            <a:extLst>
              <a:ext uri="{FF2B5EF4-FFF2-40B4-BE49-F238E27FC236}">
                <a16:creationId xmlns:a16="http://schemas.microsoft.com/office/drawing/2014/main" id="{A3297A23-ECDA-4E48-8BE5-5052768EF8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09714" y="4539076"/>
            <a:ext cx="1250331" cy="1122172"/>
          </a:xfrm>
          <a:prstGeom prst="rect">
            <a:avLst/>
          </a:prstGeom>
        </p:spPr>
      </p:pic>
      <p:sp>
        <p:nvSpPr>
          <p:cNvPr id="15" name="テキスト ボックス 14">
            <a:extLst>
              <a:ext uri="{FF2B5EF4-FFF2-40B4-BE49-F238E27FC236}">
                <a16:creationId xmlns:a16="http://schemas.microsoft.com/office/drawing/2014/main" id="{239F64B1-5755-4D10-9166-1F37E9C73B3E}"/>
              </a:ext>
            </a:extLst>
          </p:cNvPr>
          <p:cNvSpPr txBox="1"/>
          <p:nvPr/>
        </p:nvSpPr>
        <p:spPr>
          <a:xfrm>
            <a:off x="3754350" y="2267481"/>
            <a:ext cx="1710725" cy="400110"/>
          </a:xfrm>
          <a:prstGeom prst="rect">
            <a:avLst/>
          </a:prstGeom>
          <a:noFill/>
        </p:spPr>
        <p:txBody>
          <a:bodyPr wrap="none" rtlCol="0">
            <a:spAutoFit/>
          </a:bodyPr>
          <a:lstStyle/>
          <a:p>
            <a:r>
              <a:rPr kumimoji="1" lang="ja-JP" altLang="en-US" sz="2000" b="1" dirty="0">
                <a:solidFill>
                  <a:srgbClr val="FF0000"/>
                </a:solidFill>
              </a:rPr>
              <a:t>望まれる</a:t>
            </a:r>
            <a:r>
              <a:rPr kumimoji="1" lang="en-US" altLang="ja-JP" sz="2000" b="1" dirty="0">
                <a:solidFill>
                  <a:srgbClr val="FF0000"/>
                </a:solidFill>
              </a:rPr>
              <a:t>CRA</a:t>
            </a:r>
            <a:endParaRPr kumimoji="1" lang="ja-JP" altLang="en-US" sz="2000" b="1" dirty="0">
              <a:solidFill>
                <a:srgbClr val="FF0000"/>
              </a:solidFill>
            </a:endParaRPr>
          </a:p>
        </p:txBody>
      </p:sp>
      <p:sp>
        <p:nvSpPr>
          <p:cNvPr id="16" name="テキスト ボックス 15">
            <a:extLst>
              <a:ext uri="{FF2B5EF4-FFF2-40B4-BE49-F238E27FC236}">
                <a16:creationId xmlns:a16="http://schemas.microsoft.com/office/drawing/2014/main" id="{FDB3E823-F894-4A1C-BE07-AA63B96E4EC4}"/>
              </a:ext>
            </a:extLst>
          </p:cNvPr>
          <p:cNvSpPr txBox="1"/>
          <p:nvPr/>
        </p:nvSpPr>
        <p:spPr>
          <a:xfrm>
            <a:off x="6819237" y="3429000"/>
            <a:ext cx="2403263" cy="954107"/>
          </a:xfrm>
          <a:prstGeom prst="rect">
            <a:avLst/>
          </a:prstGeom>
          <a:noFill/>
        </p:spPr>
        <p:txBody>
          <a:bodyPr wrap="square" rtlCol="0">
            <a:spAutoFit/>
          </a:bodyPr>
          <a:lstStyle/>
          <a:p>
            <a:r>
              <a:rPr lang="ja-JP" altLang="en-US" sz="1400" dirty="0"/>
              <a:t>自分の発言や行動が治験そのものや，治験に係わる人に</a:t>
            </a:r>
            <a:r>
              <a:rPr lang="ja-JP" altLang="en-US" sz="1400" dirty="0">
                <a:solidFill>
                  <a:srgbClr val="FF0000"/>
                </a:solidFill>
              </a:rPr>
              <a:t>どのような影響を与えるか</a:t>
            </a:r>
            <a:r>
              <a:rPr lang="ja-JP" altLang="en-US" sz="1400" dirty="0"/>
              <a:t>を考える力</a:t>
            </a:r>
            <a:endParaRPr kumimoji="1" lang="ja-JP" altLang="en-US" sz="1400" dirty="0"/>
          </a:p>
        </p:txBody>
      </p:sp>
      <p:sp>
        <p:nvSpPr>
          <p:cNvPr id="17" name="テキスト ボックス 16">
            <a:extLst>
              <a:ext uri="{FF2B5EF4-FFF2-40B4-BE49-F238E27FC236}">
                <a16:creationId xmlns:a16="http://schemas.microsoft.com/office/drawing/2014/main" id="{A6CC174A-A2A4-4C0A-8E09-09C0F5F49610}"/>
              </a:ext>
            </a:extLst>
          </p:cNvPr>
          <p:cNvSpPr txBox="1"/>
          <p:nvPr/>
        </p:nvSpPr>
        <p:spPr>
          <a:xfrm>
            <a:off x="6073345" y="1229667"/>
            <a:ext cx="3226901" cy="954107"/>
          </a:xfrm>
          <a:prstGeom prst="rect">
            <a:avLst/>
          </a:prstGeom>
          <a:noFill/>
        </p:spPr>
        <p:txBody>
          <a:bodyPr wrap="square" rtlCol="0">
            <a:spAutoFit/>
          </a:bodyPr>
          <a:lstStyle/>
          <a:p>
            <a:r>
              <a:rPr lang="ja-JP" altLang="en-US" sz="1400" dirty="0"/>
              <a:t>常に向上心を持ち，知識やスキルの</a:t>
            </a:r>
            <a:br>
              <a:rPr lang="en-US" altLang="ja-JP" sz="1400" dirty="0"/>
            </a:br>
            <a:r>
              <a:rPr lang="ja-JP" altLang="en-US" sz="1400" dirty="0"/>
              <a:t>向上に努める意識</a:t>
            </a:r>
            <a:endParaRPr lang="en-US" altLang="ja-JP" sz="1400" dirty="0"/>
          </a:p>
          <a:p>
            <a:r>
              <a:rPr lang="ja-JP" altLang="en-US" sz="1400" dirty="0">
                <a:solidFill>
                  <a:srgbClr val="FF0000"/>
                </a:solidFill>
              </a:rPr>
              <a:t>本質を見極め，必要なことに</a:t>
            </a:r>
            <a:r>
              <a:rPr lang="en-US" altLang="ja-JP" sz="1400" dirty="0">
                <a:solidFill>
                  <a:srgbClr val="FF0000"/>
                </a:solidFill>
              </a:rPr>
              <a:t>Focus</a:t>
            </a:r>
            <a:r>
              <a:rPr lang="ja-JP" altLang="en-US" sz="1400" dirty="0"/>
              <a:t>して業務を実施できる力</a:t>
            </a:r>
            <a:endParaRPr kumimoji="1" lang="ja-JP" altLang="en-US" sz="1400" dirty="0"/>
          </a:p>
        </p:txBody>
      </p:sp>
      <p:sp>
        <p:nvSpPr>
          <p:cNvPr id="18" name="テキスト ボックス 17">
            <a:extLst>
              <a:ext uri="{FF2B5EF4-FFF2-40B4-BE49-F238E27FC236}">
                <a16:creationId xmlns:a16="http://schemas.microsoft.com/office/drawing/2014/main" id="{98F93801-E4AE-463D-B851-E3C800D3E5AA}"/>
              </a:ext>
            </a:extLst>
          </p:cNvPr>
          <p:cNvSpPr txBox="1"/>
          <p:nvPr/>
        </p:nvSpPr>
        <p:spPr>
          <a:xfrm>
            <a:off x="5383157" y="5976881"/>
            <a:ext cx="3360573" cy="523220"/>
          </a:xfrm>
          <a:prstGeom prst="rect">
            <a:avLst/>
          </a:prstGeom>
          <a:noFill/>
        </p:spPr>
        <p:txBody>
          <a:bodyPr wrap="square" rtlCol="0">
            <a:spAutoFit/>
          </a:bodyPr>
          <a:lstStyle/>
          <a:p>
            <a:r>
              <a:rPr lang="ja-JP" altLang="en-US" sz="1400" dirty="0"/>
              <a:t>担当施設で起こる全てのことを自身のこととして捉え，</a:t>
            </a:r>
            <a:r>
              <a:rPr lang="ja-JP" altLang="en-US" sz="1400" dirty="0">
                <a:solidFill>
                  <a:srgbClr val="FF0000"/>
                </a:solidFill>
              </a:rPr>
              <a:t>主体的に考え行動</a:t>
            </a:r>
            <a:r>
              <a:rPr lang="ja-JP" altLang="en-US" sz="1400" dirty="0"/>
              <a:t>する意識</a:t>
            </a:r>
            <a:endParaRPr kumimoji="1" lang="ja-JP" altLang="en-US" sz="1400" dirty="0"/>
          </a:p>
        </p:txBody>
      </p:sp>
      <p:sp>
        <p:nvSpPr>
          <p:cNvPr id="19" name="テキスト ボックス 18">
            <a:extLst>
              <a:ext uri="{FF2B5EF4-FFF2-40B4-BE49-F238E27FC236}">
                <a16:creationId xmlns:a16="http://schemas.microsoft.com/office/drawing/2014/main" id="{D284FC3E-3FE6-4129-AFE6-ECDC6CFF32E5}"/>
              </a:ext>
            </a:extLst>
          </p:cNvPr>
          <p:cNvSpPr txBox="1"/>
          <p:nvPr/>
        </p:nvSpPr>
        <p:spPr>
          <a:xfrm>
            <a:off x="57152" y="5503371"/>
            <a:ext cx="3218704" cy="1169551"/>
          </a:xfrm>
          <a:prstGeom prst="rect">
            <a:avLst/>
          </a:prstGeom>
          <a:noFill/>
        </p:spPr>
        <p:txBody>
          <a:bodyPr wrap="square" rtlCol="0">
            <a:spAutoFit/>
          </a:bodyPr>
          <a:lstStyle/>
          <a:p>
            <a:r>
              <a:rPr lang="ja-JP" altLang="en-US" sz="1400" dirty="0"/>
              <a:t>相手の発言の</a:t>
            </a:r>
            <a:r>
              <a:rPr lang="ja-JP" altLang="en-US" sz="1400" dirty="0">
                <a:solidFill>
                  <a:srgbClr val="FF0000"/>
                </a:solidFill>
              </a:rPr>
              <a:t>意図や状況を的確に理解</a:t>
            </a:r>
            <a:r>
              <a:rPr lang="ja-JP" altLang="en-US" sz="1400" dirty="0"/>
              <a:t>し，必要な判断，行動ができる力</a:t>
            </a:r>
            <a:br>
              <a:rPr lang="en-US" altLang="ja-JP" sz="1400" dirty="0"/>
            </a:br>
            <a:r>
              <a:rPr kumimoji="1" lang="ja-JP" altLang="en-US" sz="1400" dirty="0"/>
              <a:t>（忖度ではなく）</a:t>
            </a:r>
            <a:endParaRPr kumimoji="1" lang="en-US" altLang="ja-JP" sz="1400" dirty="0"/>
          </a:p>
          <a:p>
            <a:r>
              <a:rPr lang="ja-JP" altLang="en-US" sz="1400" dirty="0"/>
              <a:t>時には「ダメなものはダメ」と言うことができる強い意思</a:t>
            </a:r>
            <a:endParaRPr kumimoji="1" lang="ja-JP" altLang="en-US" sz="1400" dirty="0"/>
          </a:p>
        </p:txBody>
      </p:sp>
      <p:sp>
        <p:nvSpPr>
          <p:cNvPr id="21" name="スライド番号プレースホルダー 20">
            <a:extLst>
              <a:ext uri="{FF2B5EF4-FFF2-40B4-BE49-F238E27FC236}">
                <a16:creationId xmlns:a16="http://schemas.microsoft.com/office/drawing/2014/main" id="{07D0F2F5-9F83-434E-8A30-EF13BF349D49}"/>
              </a:ext>
            </a:extLst>
          </p:cNvPr>
          <p:cNvSpPr>
            <a:spLocks noGrp="1"/>
          </p:cNvSpPr>
          <p:nvPr>
            <p:ph type="sldNum" sz="quarter" idx="12"/>
          </p:nvPr>
        </p:nvSpPr>
        <p:spPr>
          <a:xfrm>
            <a:off x="6906513" y="6392380"/>
            <a:ext cx="2133600" cy="476250"/>
          </a:xfrm>
        </p:spPr>
        <p:txBody>
          <a:bodyPr/>
          <a:lstStyle/>
          <a:p>
            <a:pPr>
              <a:defRPr/>
            </a:pPr>
            <a:fld id="{D3F69FE2-FE40-4060-BD90-5799B4FE588D}" type="slidenum">
              <a:rPr lang="en-US" altLang="ja-JP" smtClean="0"/>
              <a:pPr>
                <a:defRPr/>
              </a:pPr>
              <a:t>14</a:t>
            </a:fld>
            <a:endParaRPr lang="en-US" altLang="ja-JP" dirty="0"/>
          </a:p>
        </p:txBody>
      </p:sp>
      <p:sp>
        <p:nvSpPr>
          <p:cNvPr id="22" name="テキスト ボックス 21">
            <a:extLst>
              <a:ext uri="{FF2B5EF4-FFF2-40B4-BE49-F238E27FC236}">
                <a16:creationId xmlns:a16="http://schemas.microsoft.com/office/drawing/2014/main" id="{012CEB7D-A24A-400D-BD9F-0143BD1E8E4B}"/>
              </a:ext>
            </a:extLst>
          </p:cNvPr>
          <p:cNvSpPr txBox="1"/>
          <p:nvPr/>
        </p:nvSpPr>
        <p:spPr>
          <a:xfrm>
            <a:off x="52237" y="3213555"/>
            <a:ext cx="2512836" cy="1384995"/>
          </a:xfrm>
          <a:prstGeom prst="rect">
            <a:avLst/>
          </a:prstGeom>
          <a:noFill/>
        </p:spPr>
        <p:txBody>
          <a:bodyPr wrap="square" rtlCol="0">
            <a:spAutoFit/>
          </a:bodyPr>
          <a:lstStyle/>
          <a:p>
            <a:r>
              <a:rPr kumimoji="1" lang="ja-JP" altLang="en-US" sz="1400" dirty="0"/>
              <a:t>倫理的視点を持ち，</a:t>
            </a:r>
            <a:r>
              <a:rPr kumimoji="1" lang="en-US" altLang="ja-JP" sz="1400" dirty="0"/>
              <a:t>GCP</a:t>
            </a:r>
            <a:r>
              <a:rPr kumimoji="1" lang="ja-JP" altLang="en-US" sz="1400" dirty="0" err="1"/>
              <a:t>，</a:t>
            </a:r>
            <a:r>
              <a:rPr kumimoji="1" lang="en-US" altLang="ja-JP" sz="1400" dirty="0"/>
              <a:t>SOP</a:t>
            </a:r>
            <a:r>
              <a:rPr kumimoji="1" lang="ja-JP" altLang="en-US" sz="1400" dirty="0"/>
              <a:t>や手順書の内容に</a:t>
            </a:r>
            <a:br>
              <a:rPr kumimoji="1" lang="en-US" altLang="ja-JP" sz="1400" dirty="0"/>
            </a:br>
            <a:r>
              <a:rPr kumimoji="1" lang="ja-JP" altLang="en-US" sz="1400" dirty="0"/>
              <a:t>ついて，根拠や本質を十分</a:t>
            </a:r>
            <a:br>
              <a:rPr kumimoji="1" lang="en-US" altLang="ja-JP" sz="1400" dirty="0"/>
            </a:br>
            <a:r>
              <a:rPr kumimoji="1" lang="ja-JP" altLang="en-US" sz="1400" dirty="0"/>
              <a:t>理解した上で，</a:t>
            </a:r>
            <a:r>
              <a:rPr kumimoji="1" lang="ja-JP" altLang="en-US" sz="1400" dirty="0">
                <a:solidFill>
                  <a:srgbClr val="FF0000"/>
                </a:solidFill>
              </a:rPr>
              <a:t>真に重要なことは何かを考えながら行動</a:t>
            </a:r>
            <a:r>
              <a:rPr kumimoji="1" lang="ja-JP" altLang="en-US" sz="1400" dirty="0"/>
              <a:t>する</a:t>
            </a:r>
            <a:br>
              <a:rPr kumimoji="1" lang="en-US" altLang="ja-JP" sz="1400" dirty="0"/>
            </a:br>
            <a:r>
              <a:rPr kumimoji="1" lang="ja-JP" altLang="en-US" sz="1400" dirty="0"/>
              <a:t>ことができる</a:t>
            </a:r>
          </a:p>
        </p:txBody>
      </p:sp>
      <p:sp>
        <p:nvSpPr>
          <p:cNvPr id="23" name="テキスト ボックス 22">
            <a:extLst>
              <a:ext uri="{FF2B5EF4-FFF2-40B4-BE49-F238E27FC236}">
                <a16:creationId xmlns:a16="http://schemas.microsoft.com/office/drawing/2014/main" id="{E1EF41B6-F3C6-460C-AE22-9CCCC0FCC8D0}"/>
              </a:ext>
            </a:extLst>
          </p:cNvPr>
          <p:cNvSpPr txBox="1"/>
          <p:nvPr/>
        </p:nvSpPr>
        <p:spPr>
          <a:xfrm>
            <a:off x="3495440" y="2634193"/>
            <a:ext cx="2400283" cy="738664"/>
          </a:xfrm>
          <a:prstGeom prst="rect">
            <a:avLst/>
          </a:prstGeom>
          <a:noFill/>
        </p:spPr>
        <p:txBody>
          <a:bodyPr wrap="square" rtlCol="0">
            <a:spAutoFit/>
          </a:bodyPr>
          <a:lstStyle/>
          <a:p>
            <a:r>
              <a:rPr lang="ja-JP" altLang="en-US" sz="1400" dirty="0"/>
              <a:t>医療機関側と依頼者側</a:t>
            </a:r>
            <a:r>
              <a:rPr kumimoji="1" lang="ja-JP" altLang="en-US" sz="1400" dirty="0"/>
              <a:t>両方の視点で考えることができ，</a:t>
            </a:r>
            <a:r>
              <a:rPr kumimoji="1" lang="en-US" altLang="ja-JP" sz="1400" dirty="0"/>
              <a:t>Focus</a:t>
            </a:r>
            <a:r>
              <a:rPr kumimoji="1" lang="ja-JP" altLang="en-US" sz="1400" dirty="0"/>
              <a:t>すべき業務を理解し，</a:t>
            </a:r>
          </a:p>
        </p:txBody>
      </p:sp>
      <p:sp>
        <p:nvSpPr>
          <p:cNvPr id="24" name="テキスト ボックス 23">
            <a:extLst>
              <a:ext uri="{FF2B5EF4-FFF2-40B4-BE49-F238E27FC236}">
                <a16:creationId xmlns:a16="http://schemas.microsoft.com/office/drawing/2014/main" id="{084055F4-8F75-4F80-8436-8A8B78BF0C49}"/>
              </a:ext>
            </a:extLst>
          </p:cNvPr>
          <p:cNvSpPr txBox="1"/>
          <p:nvPr/>
        </p:nvSpPr>
        <p:spPr>
          <a:xfrm>
            <a:off x="199550" y="995881"/>
            <a:ext cx="3816456" cy="954107"/>
          </a:xfrm>
          <a:prstGeom prst="rect">
            <a:avLst/>
          </a:prstGeom>
          <a:noFill/>
        </p:spPr>
        <p:txBody>
          <a:bodyPr wrap="square" rtlCol="0">
            <a:spAutoFit/>
          </a:bodyPr>
          <a:lstStyle/>
          <a:p>
            <a:r>
              <a:rPr lang="ja-JP" altLang="en-US" sz="1400" dirty="0">
                <a:solidFill>
                  <a:srgbClr val="FF0000"/>
                </a:solidFill>
              </a:rPr>
              <a:t>化合物のプロファイルを明確にするため</a:t>
            </a:r>
            <a:r>
              <a:rPr lang="ja-JP" altLang="en-US" sz="1400" dirty="0"/>
              <a:t>に，</a:t>
            </a:r>
            <a:br>
              <a:rPr lang="en-US" altLang="ja-JP" sz="1400" dirty="0"/>
            </a:br>
            <a:r>
              <a:rPr lang="ja-JP" altLang="en-US" sz="1400" dirty="0"/>
              <a:t>収集したデータや情報がどのように使われるか，利用できるかを考えながらモニタリングを行う</a:t>
            </a:r>
            <a:br>
              <a:rPr lang="en-US" altLang="ja-JP" sz="1400" dirty="0"/>
            </a:br>
            <a:r>
              <a:rPr lang="ja-JP" altLang="en-US" sz="1400" dirty="0"/>
              <a:t>ことができる</a:t>
            </a:r>
            <a:endParaRPr kumimoji="1" lang="ja-JP" altLang="en-US" sz="1400" dirty="0"/>
          </a:p>
        </p:txBody>
      </p:sp>
      <p:sp>
        <p:nvSpPr>
          <p:cNvPr id="20" name="テキスト ボックス 19">
            <a:extLst>
              <a:ext uri="{FF2B5EF4-FFF2-40B4-BE49-F238E27FC236}">
                <a16:creationId xmlns:a16="http://schemas.microsoft.com/office/drawing/2014/main" id="{1B6B6959-0A9C-4E1B-BFBB-2EFF14DA747A}"/>
              </a:ext>
            </a:extLst>
          </p:cNvPr>
          <p:cNvSpPr txBox="1"/>
          <p:nvPr/>
        </p:nvSpPr>
        <p:spPr>
          <a:xfrm>
            <a:off x="7244291" y="4306654"/>
            <a:ext cx="1795822" cy="738664"/>
          </a:xfrm>
          <a:prstGeom prst="rect">
            <a:avLst/>
          </a:prstGeom>
          <a:noFill/>
        </p:spPr>
        <p:txBody>
          <a:bodyPr wrap="square" rtlCol="0">
            <a:spAutoFit/>
          </a:bodyPr>
          <a:lstStyle/>
          <a:p>
            <a:r>
              <a:rPr lang="ja-JP" altLang="en-US" sz="1400" dirty="0">
                <a:solidFill>
                  <a:srgbClr val="FF0000"/>
                </a:solidFill>
              </a:rPr>
              <a:t>被験者を自身の親などに置き換えて</a:t>
            </a:r>
            <a:r>
              <a:rPr lang="ja-JP" altLang="en-US" sz="1400" dirty="0"/>
              <a:t>考え対応できる力</a:t>
            </a:r>
            <a:endParaRPr kumimoji="1" lang="ja-JP" altLang="en-US" sz="1400" dirty="0"/>
          </a:p>
        </p:txBody>
      </p:sp>
      <p:sp>
        <p:nvSpPr>
          <p:cNvPr id="3" name="テキスト ボックス 2">
            <a:extLst>
              <a:ext uri="{FF2B5EF4-FFF2-40B4-BE49-F238E27FC236}">
                <a16:creationId xmlns:a16="http://schemas.microsoft.com/office/drawing/2014/main" id="{67C1DE01-D667-48A4-8569-13A5A9D3A147}"/>
              </a:ext>
            </a:extLst>
          </p:cNvPr>
          <p:cNvSpPr txBox="1"/>
          <p:nvPr/>
        </p:nvSpPr>
        <p:spPr>
          <a:xfrm>
            <a:off x="2777600" y="3878159"/>
            <a:ext cx="4041637" cy="584775"/>
          </a:xfrm>
          <a:prstGeom prst="rect">
            <a:avLst/>
          </a:prstGeom>
          <a:noFill/>
        </p:spPr>
        <p:txBody>
          <a:bodyPr wrap="square" rtlCol="0">
            <a:spAutoFit/>
          </a:bodyPr>
          <a:lstStyle/>
          <a:p>
            <a:pPr algn="ctr"/>
            <a:r>
              <a:rPr kumimoji="1" lang="ja-JP" altLang="en-US" sz="1600" dirty="0">
                <a:solidFill>
                  <a:srgbClr val="FF0000"/>
                </a:solidFill>
              </a:rPr>
              <a:t>「考えて行動する」ことを日々心掛けることで目標に近づけます！</a:t>
            </a:r>
          </a:p>
        </p:txBody>
      </p:sp>
      <p:sp>
        <p:nvSpPr>
          <p:cNvPr id="26" name="テキスト ボックス 25">
            <a:extLst>
              <a:ext uri="{FF2B5EF4-FFF2-40B4-BE49-F238E27FC236}">
                <a16:creationId xmlns:a16="http://schemas.microsoft.com/office/drawing/2014/main" id="{1E39210D-F799-4737-9C02-934BAD1941A3}"/>
              </a:ext>
            </a:extLst>
          </p:cNvPr>
          <p:cNvSpPr txBox="1"/>
          <p:nvPr/>
        </p:nvSpPr>
        <p:spPr>
          <a:xfrm>
            <a:off x="2987824" y="3257218"/>
            <a:ext cx="3732867" cy="523220"/>
          </a:xfrm>
          <a:prstGeom prst="rect">
            <a:avLst/>
          </a:prstGeom>
          <a:noFill/>
        </p:spPr>
        <p:txBody>
          <a:bodyPr wrap="square" rtlCol="0">
            <a:spAutoFit/>
          </a:bodyPr>
          <a:lstStyle/>
          <a:p>
            <a:r>
              <a:rPr lang="ja-JP" altLang="en-US" sz="1400" dirty="0"/>
              <a:t>円滑なコミュニケーションと信頼関係のもと，</a:t>
            </a:r>
            <a:endParaRPr lang="en-US" altLang="ja-JP" sz="1400" dirty="0"/>
          </a:p>
          <a:p>
            <a:r>
              <a:rPr lang="ja-JP" altLang="en-US" sz="1400" dirty="0"/>
              <a:t>関係者と協力しながら業務を遂行できる</a:t>
            </a:r>
            <a:endParaRPr kumimoji="1" lang="ja-JP" altLang="en-US" sz="1400" dirty="0"/>
          </a:p>
        </p:txBody>
      </p:sp>
      <p:sp>
        <p:nvSpPr>
          <p:cNvPr id="25" name="スライド番号プレースホルダー 1">
            <a:extLst>
              <a:ext uri="{FF2B5EF4-FFF2-40B4-BE49-F238E27FC236}">
                <a16:creationId xmlns:a16="http://schemas.microsoft.com/office/drawing/2014/main" id="{62A8BD94-FB73-4D47-84B1-E2253F54EAE3}"/>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216627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AAD35A5-39D5-41A5-8119-2F6E0B407296}"/>
              </a:ext>
            </a:extLst>
          </p:cNvPr>
          <p:cNvSpPr txBox="1">
            <a:spLocks/>
          </p:cNvSpPr>
          <p:nvPr/>
        </p:nvSpPr>
        <p:spPr bwMode="auto">
          <a:xfrm>
            <a:off x="539552" y="260648"/>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en-US" altLang="ja-JP" sz="2800" kern="0" dirty="0"/>
              <a:t>CRA</a:t>
            </a:r>
            <a:r>
              <a:rPr lang="ja-JP" altLang="en-US" sz="2800" kern="0" dirty="0"/>
              <a:t>に必要な資質・</a:t>
            </a:r>
            <a:r>
              <a:rPr lang="en-US" altLang="ja-JP" sz="2800" kern="0" dirty="0"/>
              <a:t>Mind</a:t>
            </a:r>
            <a:endParaRPr lang="ja-JP" altLang="en-US" sz="2800" kern="0" dirty="0"/>
          </a:p>
        </p:txBody>
      </p:sp>
      <p:graphicFrame>
        <p:nvGraphicFramePr>
          <p:cNvPr id="6" name="図表 5">
            <a:extLst>
              <a:ext uri="{FF2B5EF4-FFF2-40B4-BE49-F238E27FC236}">
                <a16:creationId xmlns:a16="http://schemas.microsoft.com/office/drawing/2014/main" id="{38E2591A-8B49-4F21-AA29-F743E4B36174}"/>
              </a:ext>
            </a:extLst>
          </p:cNvPr>
          <p:cNvGraphicFramePr/>
          <p:nvPr>
            <p:extLst>
              <p:ext uri="{D42A27DB-BD31-4B8C-83A1-F6EECF244321}">
                <p14:modId xmlns:p14="http://schemas.microsoft.com/office/powerpoint/2010/main" val="1602871159"/>
              </p:ext>
            </p:extLst>
          </p:nvPr>
        </p:nvGraphicFramePr>
        <p:xfrm>
          <a:off x="621904" y="1866925"/>
          <a:ext cx="8064896" cy="4763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スライド番号プレースホルダー 20">
            <a:extLst>
              <a:ext uri="{FF2B5EF4-FFF2-40B4-BE49-F238E27FC236}">
                <a16:creationId xmlns:a16="http://schemas.microsoft.com/office/drawing/2014/main" id="{C0BC2103-EB7D-4E5D-B71C-0520A39AA6FA}"/>
              </a:ext>
            </a:extLst>
          </p:cNvPr>
          <p:cNvSpPr>
            <a:spLocks noGrp="1"/>
          </p:cNvSpPr>
          <p:nvPr>
            <p:ph type="sldNum" sz="quarter" idx="12"/>
          </p:nvPr>
        </p:nvSpPr>
        <p:spPr>
          <a:xfrm>
            <a:off x="6906513" y="6392380"/>
            <a:ext cx="2133600" cy="476250"/>
          </a:xfrm>
        </p:spPr>
        <p:txBody>
          <a:bodyPr/>
          <a:lstStyle/>
          <a:p>
            <a:pPr>
              <a:defRPr/>
            </a:pPr>
            <a:fld id="{D3F69FE2-FE40-4060-BD90-5799B4FE588D}" type="slidenum">
              <a:rPr lang="en-US" altLang="ja-JP" smtClean="0"/>
              <a:pPr>
                <a:defRPr/>
              </a:pPr>
              <a:t>15</a:t>
            </a:fld>
            <a:endParaRPr lang="en-US" altLang="ja-JP" dirty="0"/>
          </a:p>
        </p:txBody>
      </p:sp>
      <p:sp>
        <p:nvSpPr>
          <p:cNvPr id="11" name="テキスト ボックス 10">
            <a:extLst>
              <a:ext uri="{FF2B5EF4-FFF2-40B4-BE49-F238E27FC236}">
                <a16:creationId xmlns:a16="http://schemas.microsoft.com/office/drawing/2014/main" id="{C88DAB89-E02A-45EC-9634-B6E43F277F91}"/>
              </a:ext>
            </a:extLst>
          </p:cNvPr>
          <p:cNvSpPr txBox="1"/>
          <p:nvPr/>
        </p:nvSpPr>
        <p:spPr>
          <a:xfrm>
            <a:off x="810685" y="1062009"/>
            <a:ext cx="7522630" cy="646331"/>
          </a:xfrm>
          <a:prstGeom prst="rect">
            <a:avLst/>
          </a:prstGeom>
          <a:noFill/>
        </p:spPr>
        <p:txBody>
          <a:bodyPr wrap="square" rtlCol="0">
            <a:spAutoFit/>
          </a:bodyPr>
          <a:lstStyle/>
          <a:p>
            <a:r>
              <a:rPr kumimoji="1" lang="en-US" altLang="ja-JP" dirty="0"/>
              <a:t>CRA</a:t>
            </a:r>
            <a:r>
              <a:rPr kumimoji="1" lang="ja-JP" altLang="en-US" dirty="0"/>
              <a:t>に必要な資質・</a:t>
            </a:r>
            <a:r>
              <a:rPr kumimoji="1" lang="en-US" altLang="ja-JP" dirty="0"/>
              <a:t>Mind</a:t>
            </a:r>
            <a:r>
              <a:rPr kumimoji="1" lang="ja-JP" altLang="en-US" dirty="0"/>
              <a:t>が欠けていると，どのような事態が起こり得るのか，</a:t>
            </a:r>
            <a:endParaRPr kumimoji="1" lang="en-US" altLang="ja-JP" dirty="0"/>
          </a:p>
          <a:p>
            <a:r>
              <a:rPr lang="ja-JP" altLang="en-US" dirty="0"/>
              <a:t>各社事例をあげて議論し，必要な資質・</a:t>
            </a:r>
            <a:r>
              <a:rPr lang="en-US" altLang="ja-JP" dirty="0"/>
              <a:t>Mind</a:t>
            </a:r>
            <a:r>
              <a:rPr lang="ja-JP" altLang="en-US" dirty="0"/>
              <a:t>について考えてみて下さい．</a:t>
            </a:r>
            <a:endParaRPr kumimoji="1" lang="ja-JP" altLang="en-US" dirty="0"/>
          </a:p>
        </p:txBody>
      </p:sp>
      <p:sp>
        <p:nvSpPr>
          <p:cNvPr id="8" name="四角形: メモ 7">
            <a:extLst>
              <a:ext uri="{FF2B5EF4-FFF2-40B4-BE49-F238E27FC236}">
                <a16:creationId xmlns:a16="http://schemas.microsoft.com/office/drawing/2014/main" id="{10DB9E87-AD8F-446F-A50B-FEC1ECA1BF35}"/>
              </a:ext>
            </a:extLst>
          </p:cNvPr>
          <p:cNvSpPr/>
          <p:nvPr/>
        </p:nvSpPr>
        <p:spPr>
          <a:xfrm>
            <a:off x="7469874" y="433484"/>
            <a:ext cx="1006878" cy="453135"/>
          </a:xfrm>
          <a:prstGeom prst="foldedCorner">
            <a:avLst>
              <a:gd name="adj" fmla="val 22908"/>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自社編</a:t>
            </a:r>
            <a:endParaRPr kumimoji="1" lang="ja-JP" altLang="en-US" dirty="0"/>
          </a:p>
        </p:txBody>
      </p:sp>
      <p:sp>
        <p:nvSpPr>
          <p:cNvPr id="9" name="スライド番号プレースホルダー 1">
            <a:extLst>
              <a:ext uri="{FF2B5EF4-FFF2-40B4-BE49-F238E27FC236}">
                <a16:creationId xmlns:a16="http://schemas.microsoft.com/office/drawing/2014/main" id="{D69D5616-5C73-4C7E-ADB9-7884A3EC530F}"/>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384765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A218E-7462-4663-AD4F-17F9FFDB8CA2}"/>
              </a:ext>
            </a:extLst>
          </p:cNvPr>
          <p:cNvSpPr>
            <a:spLocks noGrp="1"/>
          </p:cNvSpPr>
          <p:nvPr>
            <p:ph type="title"/>
          </p:nvPr>
        </p:nvSpPr>
        <p:spPr/>
        <p:txBody>
          <a:bodyPr/>
          <a:lstStyle/>
          <a:p>
            <a:r>
              <a:rPr kumimoji="1" lang="ja-JP" altLang="en-US" sz="2800" dirty="0"/>
              <a:t>各段階において留意すべきこと</a:t>
            </a:r>
          </a:p>
        </p:txBody>
      </p:sp>
      <p:graphicFrame>
        <p:nvGraphicFramePr>
          <p:cNvPr id="5" name="図表 4">
            <a:extLst>
              <a:ext uri="{FF2B5EF4-FFF2-40B4-BE49-F238E27FC236}">
                <a16:creationId xmlns:a16="http://schemas.microsoft.com/office/drawing/2014/main" id="{04615AD9-1EBB-4163-8261-529B51731766}"/>
              </a:ext>
            </a:extLst>
          </p:cNvPr>
          <p:cNvGraphicFramePr/>
          <p:nvPr>
            <p:extLst>
              <p:ext uri="{D42A27DB-BD31-4B8C-83A1-F6EECF244321}">
                <p14:modId xmlns:p14="http://schemas.microsoft.com/office/powerpoint/2010/main" val="1984668534"/>
              </p:ext>
            </p:extLst>
          </p:nvPr>
        </p:nvGraphicFramePr>
        <p:xfrm>
          <a:off x="87274" y="3154958"/>
          <a:ext cx="9021230" cy="562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a:extLst>
              <a:ext uri="{FF2B5EF4-FFF2-40B4-BE49-F238E27FC236}">
                <a16:creationId xmlns:a16="http://schemas.microsoft.com/office/drawing/2014/main" id="{CAC46BE1-58A5-46BB-A3DF-C693638681BE}"/>
              </a:ext>
            </a:extLst>
          </p:cNvPr>
          <p:cNvSpPr txBox="1"/>
          <p:nvPr/>
        </p:nvSpPr>
        <p:spPr>
          <a:xfrm>
            <a:off x="251520" y="971436"/>
            <a:ext cx="1450504" cy="369332"/>
          </a:xfrm>
          <a:prstGeom prst="rect">
            <a:avLst/>
          </a:prstGeom>
          <a:noFill/>
        </p:spPr>
        <p:txBody>
          <a:bodyPr wrap="square" rtlCol="0">
            <a:spAutoFit/>
          </a:bodyPr>
          <a:lstStyle/>
          <a:p>
            <a:r>
              <a:rPr kumimoji="1" lang="ja-JP" altLang="en-US" dirty="0"/>
              <a:t>治験依頼者</a:t>
            </a:r>
          </a:p>
        </p:txBody>
      </p:sp>
      <p:sp>
        <p:nvSpPr>
          <p:cNvPr id="7" name="テキスト ボックス 6">
            <a:extLst>
              <a:ext uri="{FF2B5EF4-FFF2-40B4-BE49-F238E27FC236}">
                <a16:creationId xmlns:a16="http://schemas.microsoft.com/office/drawing/2014/main" id="{A85D3A2B-07E9-4B04-B76A-87DAB314388D}"/>
              </a:ext>
            </a:extLst>
          </p:cNvPr>
          <p:cNvSpPr txBox="1"/>
          <p:nvPr/>
        </p:nvSpPr>
        <p:spPr>
          <a:xfrm>
            <a:off x="251520" y="3758444"/>
            <a:ext cx="858668" cy="369332"/>
          </a:xfrm>
          <a:prstGeom prst="rect">
            <a:avLst/>
          </a:prstGeom>
          <a:noFill/>
        </p:spPr>
        <p:txBody>
          <a:bodyPr wrap="square" rtlCol="0">
            <a:spAutoFit/>
          </a:bodyPr>
          <a:lstStyle/>
          <a:p>
            <a:r>
              <a:rPr kumimoji="1" lang="en-US" altLang="ja-JP" dirty="0"/>
              <a:t>CRA</a:t>
            </a:r>
            <a:endParaRPr kumimoji="1" lang="ja-JP" altLang="en-US" dirty="0"/>
          </a:p>
        </p:txBody>
      </p:sp>
      <p:sp>
        <p:nvSpPr>
          <p:cNvPr id="8" name="テキスト ボックス 7">
            <a:extLst>
              <a:ext uri="{FF2B5EF4-FFF2-40B4-BE49-F238E27FC236}">
                <a16:creationId xmlns:a16="http://schemas.microsoft.com/office/drawing/2014/main" id="{BF374B31-A469-4DB8-96E6-1CD3FDFACAE5}"/>
              </a:ext>
            </a:extLst>
          </p:cNvPr>
          <p:cNvSpPr txBox="1"/>
          <p:nvPr/>
        </p:nvSpPr>
        <p:spPr>
          <a:xfrm>
            <a:off x="1804463" y="6021288"/>
            <a:ext cx="6799985" cy="73866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kumimoji="1" lang="ja-JP" altLang="en-US" sz="1400" dirty="0">
                <a:ea typeface="游ゴシック" panose="020B0400000000000000" pitchFamily="50" charset="-128"/>
              </a:rPr>
              <a:t>依頼者は</a:t>
            </a:r>
            <a:r>
              <a:rPr kumimoji="1" lang="en-US" altLang="ja-JP" sz="1400" dirty="0">
                <a:ea typeface="游ゴシック" panose="020B0400000000000000" pitchFamily="50" charset="-128"/>
              </a:rPr>
              <a:t>GCP</a:t>
            </a:r>
            <a:r>
              <a:rPr kumimoji="1" lang="ja-JP" altLang="en-US" sz="1400" dirty="0">
                <a:ea typeface="游ゴシック" panose="020B0400000000000000" pitchFamily="50" charset="-128"/>
              </a:rPr>
              <a:t>で要求されている以上の業務を“必須業務”と考えて</a:t>
            </a:r>
            <a:r>
              <a:rPr lang="ja-JP" altLang="en-US" sz="1400" dirty="0">
                <a:ea typeface="游ゴシック" panose="020B0400000000000000" pitchFamily="50" charset="-128"/>
              </a:rPr>
              <a:t>，</a:t>
            </a:r>
            <a:r>
              <a:rPr kumimoji="1" lang="en-US" altLang="ja-JP" sz="1400" dirty="0">
                <a:ea typeface="游ゴシック" panose="020B0400000000000000" pitchFamily="50" charset="-128"/>
              </a:rPr>
              <a:t>CRA</a:t>
            </a:r>
            <a:r>
              <a:rPr kumimoji="1" lang="ja-JP" altLang="en-US" sz="1400" dirty="0">
                <a:ea typeface="游ゴシック" panose="020B0400000000000000" pitchFamily="50" charset="-128"/>
              </a:rPr>
              <a:t>に要求していないか？また，</a:t>
            </a:r>
            <a:r>
              <a:rPr kumimoji="1" lang="en-US" altLang="ja-JP" sz="1400" dirty="0">
                <a:ea typeface="游ゴシック" panose="020B0400000000000000" pitchFamily="50" charset="-128"/>
              </a:rPr>
              <a:t>CRA</a:t>
            </a:r>
            <a:r>
              <a:rPr kumimoji="1" lang="ja-JP" altLang="en-US" sz="1400" dirty="0">
                <a:ea typeface="游ゴシック" panose="020B0400000000000000" pitchFamily="50" charset="-128"/>
              </a:rPr>
              <a:t>は医療機関に過剰な依頼をしていないか？　</a:t>
            </a:r>
            <a:endParaRPr kumimoji="1" lang="en-US" altLang="ja-JP" sz="1400" dirty="0">
              <a:ea typeface="游ゴシック" panose="020B0400000000000000" pitchFamily="50" charset="-128"/>
            </a:endParaRPr>
          </a:p>
          <a:p>
            <a:pPr marL="285750" indent="-285750">
              <a:buFont typeface="Arial" panose="020B0604020202020204" pitchFamily="34" charset="0"/>
              <a:buChar char="•"/>
            </a:pPr>
            <a:r>
              <a:rPr lang="en-US" altLang="ja-JP" sz="1400" dirty="0">
                <a:ea typeface="游ゴシック" panose="020B0400000000000000" pitchFamily="50" charset="-128"/>
              </a:rPr>
              <a:t>CRA</a:t>
            </a:r>
            <a:r>
              <a:rPr lang="ja-JP" altLang="en-US" sz="1400" dirty="0">
                <a:ea typeface="游ゴシック" panose="020B0400000000000000" pitchFamily="50" charset="-128"/>
              </a:rPr>
              <a:t>は実施すべき業務に</a:t>
            </a:r>
            <a:r>
              <a:rPr lang="en-US" altLang="ja-JP" sz="1400" dirty="0">
                <a:ea typeface="游ゴシック" panose="020B0400000000000000" pitchFamily="50" charset="-128"/>
              </a:rPr>
              <a:t>Focus</a:t>
            </a:r>
            <a:r>
              <a:rPr lang="ja-JP" altLang="en-US" sz="1400" dirty="0">
                <a:ea typeface="游ゴシック" panose="020B0400000000000000" pitchFamily="50" charset="-128"/>
              </a:rPr>
              <a:t>して責務を果たしているか？</a:t>
            </a:r>
            <a:endParaRPr kumimoji="1" lang="ja-JP" altLang="en-US" sz="1400" dirty="0">
              <a:ea typeface="游ゴシック" panose="020B0400000000000000" pitchFamily="50" charset="-128"/>
            </a:endParaRPr>
          </a:p>
        </p:txBody>
      </p:sp>
      <p:sp>
        <p:nvSpPr>
          <p:cNvPr id="9" name="正方形/長方形 8">
            <a:extLst>
              <a:ext uri="{FF2B5EF4-FFF2-40B4-BE49-F238E27FC236}">
                <a16:creationId xmlns:a16="http://schemas.microsoft.com/office/drawing/2014/main" id="{50779C10-E7A9-4DF3-B5BB-C4C88D55FAE1}"/>
              </a:ext>
            </a:extLst>
          </p:cNvPr>
          <p:cNvSpPr/>
          <p:nvPr/>
        </p:nvSpPr>
        <p:spPr>
          <a:xfrm>
            <a:off x="107504" y="1340768"/>
            <a:ext cx="2304255" cy="1737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ja-JP" altLang="en-US" sz="1200" dirty="0">
                <a:latin typeface="+mj-lt"/>
                <a:ea typeface="游ゴシック" panose="020B0400000000000000" pitchFamily="50" charset="-128"/>
              </a:rPr>
              <a:t>無理のないスジュール設定</a:t>
            </a:r>
            <a:endParaRPr lang="en-US" altLang="ja-JP" sz="1200" dirty="0">
              <a:latin typeface="+mj-lt"/>
              <a:ea typeface="游ゴシック" panose="020B0400000000000000" pitchFamily="50" charset="-128"/>
            </a:endParaRPr>
          </a:p>
          <a:p>
            <a:pPr marL="171450" indent="-171450">
              <a:buFont typeface="Arial" panose="020B0604020202020204" pitchFamily="34" charset="0"/>
              <a:buChar char="•"/>
            </a:pPr>
            <a:r>
              <a:rPr lang="ja-JP" altLang="en-US" sz="1200" dirty="0">
                <a:latin typeface="+mj-lt"/>
                <a:ea typeface="游ゴシック" panose="020B0400000000000000" pitchFamily="50" charset="-128"/>
              </a:rPr>
              <a:t>分かりやすく実施可能な</a:t>
            </a:r>
            <a:br>
              <a:rPr lang="en-US" altLang="ja-JP" sz="1200" dirty="0">
                <a:latin typeface="+mj-lt"/>
                <a:ea typeface="游ゴシック" panose="020B0400000000000000" pitchFamily="50" charset="-128"/>
              </a:rPr>
            </a:br>
            <a:r>
              <a:rPr lang="ja-JP" altLang="en-US" sz="1200" dirty="0">
                <a:latin typeface="+mj-lt"/>
                <a:ea typeface="游ゴシック" panose="020B0400000000000000" pitchFamily="50" charset="-128"/>
              </a:rPr>
              <a:t>プロトコルの作成</a:t>
            </a:r>
            <a:endParaRPr lang="en-US" altLang="ja-JP" sz="1200" dirty="0">
              <a:latin typeface="+mj-lt"/>
              <a:ea typeface="游ゴシック" panose="020B0400000000000000" pitchFamily="50" charset="-128"/>
            </a:endParaRPr>
          </a:p>
          <a:p>
            <a:pPr marL="171450" indent="-171450">
              <a:buFont typeface="Arial" panose="020B0604020202020204" pitchFamily="34" charset="0"/>
              <a:buChar char="•"/>
            </a:pPr>
            <a:r>
              <a:rPr lang="ja-JP" altLang="en-US" sz="1200" dirty="0">
                <a:latin typeface="+mj-lt"/>
                <a:ea typeface="游ゴシック" panose="020B0400000000000000" pitchFamily="50" charset="-128"/>
              </a:rPr>
              <a:t>対応方針の明確化</a:t>
            </a:r>
            <a:endParaRPr lang="en-US" altLang="ja-JP" sz="1200" dirty="0">
              <a:latin typeface="+mj-lt"/>
              <a:ea typeface="游ゴシック" panose="020B0400000000000000" pitchFamily="50" charset="-128"/>
            </a:endParaRPr>
          </a:p>
          <a:p>
            <a:pPr marL="171450" indent="-171450">
              <a:buFont typeface="Arial" panose="020B0604020202020204" pitchFamily="34" charset="0"/>
              <a:buChar char="•"/>
            </a:pPr>
            <a:r>
              <a:rPr lang="en-US" altLang="ja-JP" sz="1200" dirty="0">
                <a:latin typeface="+mj-lt"/>
                <a:ea typeface="游ゴシック" panose="020B0400000000000000" pitchFamily="50" charset="-128"/>
              </a:rPr>
              <a:t>CRA</a:t>
            </a:r>
            <a:r>
              <a:rPr lang="ja-JP" altLang="en-US" sz="1200" dirty="0">
                <a:latin typeface="+mj-lt"/>
                <a:ea typeface="游ゴシック" panose="020B0400000000000000" pitchFamily="50" charset="-128"/>
              </a:rPr>
              <a:t>のトレーニング及び</a:t>
            </a:r>
            <a:br>
              <a:rPr lang="en-US" altLang="ja-JP" sz="1200" dirty="0">
                <a:latin typeface="+mj-lt"/>
                <a:ea typeface="游ゴシック" panose="020B0400000000000000" pitchFamily="50" charset="-128"/>
              </a:rPr>
            </a:br>
            <a:r>
              <a:rPr lang="ja-JP" altLang="en-US" sz="1200" dirty="0">
                <a:latin typeface="+mj-lt"/>
                <a:ea typeface="游ゴシック" panose="020B0400000000000000" pitchFamily="50" charset="-128"/>
              </a:rPr>
              <a:t>理解度の確認</a:t>
            </a:r>
            <a:endParaRPr lang="en-US" altLang="ja-JP" sz="1200" dirty="0">
              <a:latin typeface="+mj-lt"/>
              <a:ea typeface="游ゴシック" panose="020B0400000000000000" pitchFamily="50" charset="-128"/>
            </a:endParaRPr>
          </a:p>
          <a:p>
            <a:pPr marL="171450" indent="-171450">
              <a:buFont typeface="Arial" panose="020B0604020202020204" pitchFamily="34" charset="0"/>
              <a:buChar char="•"/>
            </a:pPr>
            <a:r>
              <a:rPr lang="ja-JP" altLang="en-US" sz="1200" dirty="0">
                <a:latin typeface="+mj-lt"/>
                <a:ea typeface="游ゴシック" panose="020B0400000000000000" pitchFamily="50" charset="-128"/>
              </a:rPr>
              <a:t>要件調査で確認する範囲の明確化，適切なチェック</a:t>
            </a:r>
            <a:br>
              <a:rPr lang="en-US" altLang="ja-JP" sz="1200" dirty="0">
                <a:latin typeface="+mj-lt"/>
                <a:ea typeface="游ゴシック" panose="020B0400000000000000" pitchFamily="50" charset="-128"/>
              </a:rPr>
            </a:br>
            <a:r>
              <a:rPr lang="ja-JP" altLang="en-US" sz="1200" dirty="0">
                <a:latin typeface="+mj-lt"/>
                <a:ea typeface="游ゴシック" panose="020B0400000000000000" pitchFamily="50" charset="-128"/>
              </a:rPr>
              <a:t>リストの作成</a:t>
            </a:r>
          </a:p>
        </p:txBody>
      </p:sp>
      <p:sp>
        <p:nvSpPr>
          <p:cNvPr id="10" name="正方形/長方形 9">
            <a:extLst>
              <a:ext uri="{FF2B5EF4-FFF2-40B4-BE49-F238E27FC236}">
                <a16:creationId xmlns:a16="http://schemas.microsoft.com/office/drawing/2014/main" id="{9D6CF8F4-A86B-4078-AF09-4FCA638964C8}"/>
              </a:ext>
            </a:extLst>
          </p:cNvPr>
          <p:cNvSpPr/>
          <p:nvPr/>
        </p:nvSpPr>
        <p:spPr>
          <a:xfrm>
            <a:off x="107504" y="4138371"/>
            <a:ext cx="2304255" cy="18016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ja-JP" altLang="en-US" sz="1200" dirty="0">
                <a:ea typeface="游ゴシック" panose="020B0400000000000000" pitchFamily="50" charset="-128"/>
              </a:rPr>
              <a:t>疾患，治験薬及びプロトコルに関する十分な理解</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要件調査で説明すべき事項，確認すべき事項・範囲の理解</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実施可能性を見極めた施設選定（</a:t>
            </a:r>
            <a:r>
              <a:rPr lang="en-US" altLang="ja-JP" sz="1200" dirty="0">
                <a:ea typeface="游ゴシック" panose="020B0400000000000000" pitchFamily="50" charset="-128"/>
              </a:rPr>
              <a:t>※Dr.</a:t>
            </a:r>
            <a:r>
              <a:rPr lang="ja-JP" altLang="en-US" sz="1200" dirty="0">
                <a:ea typeface="游ゴシック" panose="020B0400000000000000" pitchFamily="50" charset="-128"/>
              </a:rPr>
              <a:t>との関係性のみで選定しない）</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en-US" altLang="ja-JP" sz="1200" dirty="0">
                <a:ea typeface="游ゴシック" panose="020B0400000000000000" pitchFamily="50" charset="-128"/>
              </a:rPr>
              <a:t>PI</a:t>
            </a:r>
            <a:r>
              <a:rPr lang="ja-JP" altLang="en-US" sz="1200" dirty="0">
                <a:ea typeface="游ゴシック" panose="020B0400000000000000" pitchFamily="50" charset="-128"/>
              </a:rPr>
              <a:t>の責務を説明</a:t>
            </a:r>
          </a:p>
        </p:txBody>
      </p:sp>
      <p:sp>
        <p:nvSpPr>
          <p:cNvPr id="11" name="正方形/長方形 10">
            <a:extLst>
              <a:ext uri="{FF2B5EF4-FFF2-40B4-BE49-F238E27FC236}">
                <a16:creationId xmlns:a16="http://schemas.microsoft.com/office/drawing/2014/main" id="{59D855EE-2B5F-4D0A-9D53-BFD494FA78C1}"/>
              </a:ext>
            </a:extLst>
          </p:cNvPr>
          <p:cNvSpPr/>
          <p:nvPr/>
        </p:nvSpPr>
        <p:spPr>
          <a:xfrm>
            <a:off x="2483768" y="3861048"/>
            <a:ext cx="2016224" cy="2077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ja-JP" altLang="en-US" sz="1200" dirty="0">
                <a:ea typeface="游ゴシック" panose="020B0400000000000000" pitchFamily="50" charset="-128"/>
              </a:rPr>
              <a:t>合意前に実施可能性の再確認</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en-US" altLang="ja-JP" sz="1200" dirty="0">
                <a:ea typeface="游ゴシック" panose="020B0400000000000000" pitchFamily="50" charset="-128"/>
              </a:rPr>
              <a:t>EDC</a:t>
            </a:r>
            <a:r>
              <a:rPr lang="ja-JP" altLang="en-US" sz="1200" dirty="0" err="1">
                <a:ea typeface="游ゴシック" panose="020B0400000000000000" pitchFamily="50" charset="-128"/>
              </a:rPr>
              <a:t>への</a:t>
            </a:r>
            <a:r>
              <a:rPr lang="ja-JP" altLang="en-US" sz="1200" dirty="0">
                <a:ea typeface="游ゴシック" panose="020B0400000000000000" pitchFamily="50" charset="-128"/>
              </a:rPr>
              <a:t>入力期限やスケジュール等，当該治験で要求する事項で，医療機関側の</a:t>
            </a:r>
            <a:r>
              <a:rPr lang="en-US" altLang="ja-JP" sz="1200" dirty="0">
                <a:ea typeface="游ゴシック" panose="020B0400000000000000" pitchFamily="50" charset="-128"/>
              </a:rPr>
              <a:t>Task</a:t>
            </a:r>
            <a:r>
              <a:rPr lang="ja-JP" altLang="en-US" sz="1200" dirty="0">
                <a:ea typeface="游ゴシック" panose="020B0400000000000000" pitchFamily="50" charset="-128"/>
              </a:rPr>
              <a:t>に影響するものを事前合意</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業務分担の確認，合意</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手順書や</a:t>
            </a:r>
            <a:r>
              <a:rPr lang="en-US" altLang="ja-JP" sz="1200" dirty="0">
                <a:ea typeface="游ゴシック" panose="020B0400000000000000" pitchFamily="50" charset="-128"/>
              </a:rPr>
              <a:t>Project</a:t>
            </a:r>
            <a:r>
              <a:rPr lang="ja-JP" altLang="en-US" sz="1200" dirty="0">
                <a:ea typeface="游ゴシック" panose="020B0400000000000000" pitchFamily="50" charset="-128"/>
              </a:rPr>
              <a:t>方針の十分な理解</a:t>
            </a:r>
          </a:p>
        </p:txBody>
      </p:sp>
      <p:sp>
        <p:nvSpPr>
          <p:cNvPr id="12" name="正方形/長方形 11">
            <a:extLst>
              <a:ext uri="{FF2B5EF4-FFF2-40B4-BE49-F238E27FC236}">
                <a16:creationId xmlns:a16="http://schemas.microsoft.com/office/drawing/2014/main" id="{3A3AD2FA-F41A-442D-883D-D3A4C8374E08}"/>
              </a:ext>
            </a:extLst>
          </p:cNvPr>
          <p:cNvSpPr/>
          <p:nvPr/>
        </p:nvSpPr>
        <p:spPr>
          <a:xfrm>
            <a:off x="2483768" y="1340768"/>
            <a:ext cx="2016224" cy="1737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en-US" altLang="ja-JP" sz="1200" dirty="0">
                <a:ea typeface="游ゴシック" panose="020B0400000000000000" pitchFamily="50" charset="-128"/>
              </a:rPr>
              <a:t>Project</a:t>
            </a:r>
            <a:r>
              <a:rPr lang="ja-JP" altLang="en-US" sz="1200" dirty="0">
                <a:ea typeface="游ゴシック" panose="020B0400000000000000" pitchFamily="50" charset="-128"/>
              </a:rPr>
              <a:t>の方針決定</a:t>
            </a:r>
            <a:br>
              <a:rPr lang="en-US" altLang="ja-JP" sz="1200" dirty="0">
                <a:ea typeface="游ゴシック" panose="020B0400000000000000" pitchFamily="50" charset="-128"/>
              </a:rPr>
            </a:br>
            <a:r>
              <a:rPr lang="ja-JP" altLang="en-US" sz="1200" dirty="0">
                <a:ea typeface="游ゴシック" panose="020B0400000000000000" pitchFamily="50" charset="-128"/>
              </a:rPr>
              <a:t>例）逸脱，</a:t>
            </a:r>
            <a:r>
              <a:rPr lang="en-US" altLang="ja-JP" sz="1200" dirty="0">
                <a:ea typeface="游ゴシック" panose="020B0400000000000000" pitchFamily="50" charset="-128"/>
              </a:rPr>
              <a:t>RBM</a:t>
            </a:r>
            <a:r>
              <a:rPr lang="ja-JP" altLang="en-US" sz="1200" dirty="0">
                <a:ea typeface="游ゴシック" panose="020B0400000000000000" pitchFamily="50" charset="-128"/>
              </a:rPr>
              <a:t>，各種書類の運用</a:t>
            </a:r>
            <a:br>
              <a:rPr lang="en-US" altLang="ja-JP" sz="1200" dirty="0">
                <a:ea typeface="游ゴシック" panose="020B0400000000000000" pitchFamily="50" charset="-128"/>
              </a:rPr>
            </a:br>
            <a:r>
              <a:rPr lang="en-US" altLang="ja-JP" sz="1200" dirty="0">
                <a:ea typeface="游ゴシック" panose="020B0400000000000000" pitchFamily="50" charset="-128"/>
              </a:rPr>
              <a:t>※</a:t>
            </a:r>
            <a:r>
              <a:rPr lang="ja-JP" altLang="en-US" sz="1200" dirty="0">
                <a:ea typeface="游ゴシック" panose="020B0400000000000000" pitchFamily="50" charset="-128"/>
              </a:rPr>
              <a:t>医療機関で納得して受け入れられる内容かをチェック</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en-US" altLang="ja-JP" sz="1200" dirty="0">
                <a:ea typeface="游ゴシック" panose="020B0400000000000000" pitchFamily="50" charset="-128"/>
              </a:rPr>
              <a:t>CRA</a:t>
            </a:r>
            <a:r>
              <a:rPr lang="ja-JP" altLang="en-US" sz="1200" dirty="0">
                <a:ea typeface="游ゴシック" panose="020B0400000000000000" pitchFamily="50" charset="-128"/>
              </a:rPr>
              <a:t>のトレーニング及び理解度の確認</a:t>
            </a:r>
            <a:endParaRPr lang="en-US" altLang="ja-JP" sz="1200" dirty="0">
              <a:ea typeface="游ゴシック" panose="020B0400000000000000" pitchFamily="50" charset="-128"/>
            </a:endParaRPr>
          </a:p>
        </p:txBody>
      </p:sp>
      <p:sp>
        <p:nvSpPr>
          <p:cNvPr id="14" name="楕円 13">
            <a:extLst>
              <a:ext uri="{FF2B5EF4-FFF2-40B4-BE49-F238E27FC236}">
                <a16:creationId xmlns:a16="http://schemas.microsoft.com/office/drawing/2014/main" id="{3ACA4F68-A8ED-423E-985F-3A5E11B330A2}"/>
              </a:ext>
            </a:extLst>
          </p:cNvPr>
          <p:cNvSpPr/>
          <p:nvPr/>
        </p:nvSpPr>
        <p:spPr>
          <a:xfrm>
            <a:off x="107504" y="6021288"/>
            <a:ext cx="1666528" cy="738664"/>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solidFill>
                  <a:schemeClr val="bg1"/>
                </a:solidFill>
              </a:rPr>
              <a:t>常に意識</a:t>
            </a:r>
            <a:endParaRPr kumimoji="1" lang="en-US" altLang="ja-JP" dirty="0">
              <a:solidFill>
                <a:schemeClr val="bg1"/>
              </a:solidFill>
            </a:endParaRPr>
          </a:p>
          <a:p>
            <a:pPr algn="ctr"/>
            <a:r>
              <a:rPr kumimoji="1" lang="ja-JP" altLang="en-US" dirty="0">
                <a:solidFill>
                  <a:schemeClr val="bg1"/>
                </a:solidFill>
              </a:rPr>
              <a:t>して行動</a:t>
            </a:r>
          </a:p>
        </p:txBody>
      </p:sp>
      <p:sp>
        <p:nvSpPr>
          <p:cNvPr id="15" name="正方形/長方形 14">
            <a:extLst>
              <a:ext uri="{FF2B5EF4-FFF2-40B4-BE49-F238E27FC236}">
                <a16:creationId xmlns:a16="http://schemas.microsoft.com/office/drawing/2014/main" id="{C395581B-3C2A-4072-852F-987C7FB52E96}"/>
              </a:ext>
            </a:extLst>
          </p:cNvPr>
          <p:cNvSpPr/>
          <p:nvPr/>
        </p:nvSpPr>
        <p:spPr>
          <a:xfrm>
            <a:off x="4546155" y="3848834"/>
            <a:ext cx="4490339" cy="20789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en-US" altLang="ja-JP" sz="1200" dirty="0">
                <a:ea typeface="游ゴシック" panose="020B0400000000000000" pitchFamily="50" charset="-128"/>
              </a:rPr>
              <a:t>SUM</a:t>
            </a:r>
            <a:r>
              <a:rPr lang="ja-JP" altLang="en-US" sz="1200" dirty="0">
                <a:ea typeface="游ゴシック" panose="020B0400000000000000" pitchFamily="50" charset="-128"/>
              </a:rPr>
              <a:t>等を利用して医療機関と依頼者でしっかりと作戦会議の場を持ち，必要な準備が整ったことを確認して登録を開始することが重要　</a:t>
            </a:r>
            <a:r>
              <a:rPr lang="en-US" altLang="ja-JP" sz="1200" dirty="0">
                <a:ea typeface="游ゴシック" panose="020B0400000000000000" pitchFamily="50" charset="-128"/>
              </a:rPr>
              <a:t>※</a:t>
            </a:r>
            <a:r>
              <a:rPr lang="ja-JP" altLang="en-US" sz="1200" dirty="0">
                <a:ea typeface="游ゴシック" panose="020B0400000000000000" pitchFamily="50" charset="-128"/>
              </a:rPr>
              <a:t>試験成功に向けた協力体制</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医療機関へ適切かつ迅速な情報提供を行い，リスクを最小化する（全体最適の視点）</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各種手順書の遵守が原則だが，逸脱発生時は試験への影響の程度，背景等を確認した上で適切に対応することが重要</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en-US" altLang="ja-JP" sz="1200" dirty="0">
                <a:ea typeface="游ゴシック" panose="020B0400000000000000" pitchFamily="50" charset="-128"/>
              </a:rPr>
              <a:t>SDV</a:t>
            </a:r>
            <a:r>
              <a:rPr lang="ja-JP" altLang="en-US" sz="1200" dirty="0">
                <a:ea typeface="游ゴシック" panose="020B0400000000000000" pitchFamily="50" charset="-128"/>
              </a:rPr>
              <a:t>で</a:t>
            </a:r>
            <a:r>
              <a:rPr lang="en-US" altLang="ja-JP" sz="1200" dirty="0">
                <a:ea typeface="游ゴシック" panose="020B0400000000000000" pitchFamily="50" charset="-128"/>
              </a:rPr>
              <a:t>Focus</a:t>
            </a:r>
            <a:r>
              <a:rPr lang="ja-JP" altLang="en-US" sz="1200" dirty="0">
                <a:ea typeface="游ゴシック" panose="020B0400000000000000" pitchFamily="50" charset="-128"/>
              </a:rPr>
              <a:t>すべき事項の理解と実施</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en-US" altLang="ja-JP" sz="1200" dirty="0">
                <a:ea typeface="游ゴシック" panose="020B0400000000000000" pitchFamily="50" charset="-128"/>
              </a:rPr>
              <a:t>EDC</a:t>
            </a:r>
            <a:r>
              <a:rPr lang="ja-JP" altLang="en-US" sz="1200" dirty="0">
                <a:ea typeface="游ゴシック" panose="020B0400000000000000" pitchFamily="50" charset="-128"/>
              </a:rPr>
              <a:t>クエリ回答案等，医療機関側の業務を積極的にサポートするのではなく，医療機関が自律的に対応できるための協力を行う．依頼時の合意，理解は十分だったかの振り返り</a:t>
            </a:r>
          </a:p>
        </p:txBody>
      </p:sp>
      <p:sp>
        <p:nvSpPr>
          <p:cNvPr id="18" name="正方形/長方形 17">
            <a:extLst>
              <a:ext uri="{FF2B5EF4-FFF2-40B4-BE49-F238E27FC236}">
                <a16:creationId xmlns:a16="http://schemas.microsoft.com/office/drawing/2014/main" id="{A3789A66-E04F-457B-979A-0CB8DAEE0AC0}"/>
              </a:ext>
            </a:extLst>
          </p:cNvPr>
          <p:cNvSpPr/>
          <p:nvPr/>
        </p:nvSpPr>
        <p:spPr>
          <a:xfrm>
            <a:off x="4572000" y="1340768"/>
            <a:ext cx="2620652" cy="1737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ja-JP" altLang="en-US" sz="1200" dirty="0">
                <a:ea typeface="游ゴシック" panose="020B0400000000000000" pitchFamily="50" charset="-128"/>
              </a:rPr>
              <a:t>データ回収スケジュールの早期提示</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頻発する逸脱や留意事項等全施設に影響する可能性のあるものの情報共有</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分かりやすい</a:t>
            </a:r>
            <a:r>
              <a:rPr lang="en-US" altLang="ja-JP" sz="1200" dirty="0">
                <a:ea typeface="游ゴシック" panose="020B0400000000000000" pitchFamily="50" charset="-128"/>
              </a:rPr>
              <a:t>EDC</a:t>
            </a:r>
            <a:r>
              <a:rPr lang="ja-JP" altLang="en-US" sz="1200" dirty="0">
                <a:ea typeface="游ゴシック" panose="020B0400000000000000" pitchFamily="50" charset="-128"/>
              </a:rPr>
              <a:t>クエリの発出</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en-US" altLang="ja-JP" sz="1200" dirty="0">
                <a:ea typeface="游ゴシック" panose="020B0400000000000000" pitchFamily="50" charset="-128"/>
              </a:rPr>
              <a:t>100</a:t>
            </a:r>
            <a:r>
              <a:rPr lang="ja-JP" altLang="en-US" sz="1200" dirty="0">
                <a:ea typeface="游ゴシック" panose="020B0400000000000000" pitchFamily="50" charset="-128"/>
              </a:rPr>
              <a:t>点ではなく，合格点を目指す</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en-US" altLang="ja-JP" sz="1200" dirty="0">
                <a:ea typeface="游ゴシック" panose="020B0400000000000000" pitchFamily="50" charset="-128"/>
              </a:rPr>
              <a:t>CRA</a:t>
            </a:r>
            <a:r>
              <a:rPr lang="ja-JP" altLang="en-US" sz="1200" dirty="0">
                <a:ea typeface="游ゴシック" panose="020B0400000000000000" pitchFamily="50" charset="-128"/>
              </a:rPr>
              <a:t>のスキルアップのための継続的な支援</a:t>
            </a:r>
            <a:endParaRPr lang="en-US" altLang="ja-JP" sz="1200" dirty="0">
              <a:ea typeface="游ゴシック" panose="020B0400000000000000" pitchFamily="50" charset="-128"/>
            </a:endParaRPr>
          </a:p>
        </p:txBody>
      </p:sp>
      <p:sp>
        <p:nvSpPr>
          <p:cNvPr id="20" name="正方形/長方形 19">
            <a:extLst>
              <a:ext uri="{FF2B5EF4-FFF2-40B4-BE49-F238E27FC236}">
                <a16:creationId xmlns:a16="http://schemas.microsoft.com/office/drawing/2014/main" id="{55C8B60C-7B54-49EC-9B54-35F1D0022E07}"/>
              </a:ext>
            </a:extLst>
          </p:cNvPr>
          <p:cNvSpPr/>
          <p:nvPr/>
        </p:nvSpPr>
        <p:spPr>
          <a:xfrm>
            <a:off x="7263914" y="1340768"/>
            <a:ext cx="1772580" cy="1737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ja-JP" altLang="en-US" sz="1200" dirty="0">
                <a:ea typeface="游ゴシック" panose="020B0400000000000000" pitchFamily="50" charset="-128"/>
              </a:rPr>
              <a:t>クロージング</a:t>
            </a:r>
            <a:br>
              <a:rPr lang="en-US" altLang="ja-JP" sz="1200" dirty="0">
                <a:ea typeface="游ゴシック" panose="020B0400000000000000" pitchFamily="50" charset="-128"/>
              </a:rPr>
            </a:br>
            <a:r>
              <a:rPr lang="ja-JP" altLang="en-US" sz="1200" dirty="0">
                <a:ea typeface="游ゴシック" panose="020B0400000000000000" pitchFamily="50" charset="-128"/>
              </a:rPr>
              <a:t>ミーティンを実施し，良かった点，反省点を振り返り，次試験に活かす</a:t>
            </a:r>
            <a:endParaRPr lang="en-US" altLang="ja-JP" sz="1200" dirty="0">
              <a:ea typeface="游ゴシック" panose="020B0400000000000000" pitchFamily="50" charset="-128"/>
            </a:endParaRPr>
          </a:p>
          <a:p>
            <a:pPr marL="171450" indent="-171450">
              <a:buFont typeface="Arial" panose="020B0604020202020204" pitchFamily="34" charset="0"/>
              <a:buChar char="•"/>
            </a:pPr>
            <a:r>
              <a:rPr lang="ja-JP" altLang="en-US" sz="1200" dirty="0">
                <a:ea typeface="游ゴシック" panose="020B0400000000000000" pitchFamily="50" charset="-128"/>
              </a:rPr>
              <a:t>グローバルルールと諦めず，必要な事は改訂に向けた努力を</a:t>
            </a:r>
            <a:endParaRPr lang="en-US" altLang="ja-JP" sz="1200" dirty="0">
              <a:ea typeface="游ゴシック" panose="020B0400000000000000" pitchFamily="50" charset="-128"/>
            </a:endParaRPr>
          </a:p>
        </p:txBody>
      </p:sp>
      <p:sp>
        <p:nvSpPr>
          <p:cNvPr id="3" name="四角形: メモ 2">
            <a:extLst>
              <a:ext uri="{FF2B5EF4-FFF2-40B4-BE49-F238E27FC236}">
                <a16:creationId xmlns:a16="http://schemas.microsoft.com/office/drawing/2014/main" id="{41026960-4375-4E45-B8B4-F03A9FB3A0D6}"/>
              </a:ext>
            </a:extLst>
          </p:cNvPr>
          <p:cNvSpPr/>
          <p:nvPr/>
        </p:nvSpPr>
        <p:spPr>
          <a:xfrm>
            <a:off x="6949056" y="6503499"/>
            <a:ext cx="2087438" cy="333236"/>
          </a:xfrm>
          <a:prstGeom prst="foldedCorner">
            <a:avLst>
              <a:gd name="adj" fmla="val 41166"/>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600"/>
              </a:lnSpc>
            </a:pPr>
            <a:r>
              <a:rPr kumimoji="1" lang="en-US" altLang="ja-JP" sz="1400" b="1" dirty="0">
                <a:solidFill>
                  <a:schemeClr val="bg1"/>
                </a:solidFill>
              </a:rPr>
              <a:t>Stop</a:t>
            </a:r>
            <a:r>
              <a:rPr kumimoji="1" lang="ja-JP" altLang="en-US" sz="1400" b="1" dirty="0">
                <a:solidFill>
                  <a:schemeClr val="bg1"/>
                </a:solidFill>
              </a:rPr>
              <a:t> </a:t>
            </a:r>
            <a:r>
              <a:rPr kumimoji="1" lang="en-US" altLang="ja-JP" sz="1400" b="1" dirty="0">
                <a:solidFill>
                  <a:schemeClr val="bg1"/>
                </a:solidFill>
              </a:rPr>
              <a:t>Over</a:t>
            </a:r>
            <a:r>
              <a:rPr kumimoji="1" lang="ja-JP" altLang="en-US" sz="1400" b="1" dirty="0">
                <a:solidFill>
                  <a:schemeClr val="bg1"/>
                </a:solidFill>
              </a:rPr>
              <a:t> </a:t>
            </a:r>
            <a:r>
              <a:rPr kumimoji="1" lang="en-US" altLang="ja-JP" sz="1400" b="1" dirty="0">
                <a:solidFill>
                  <a:schemeClr val="bg1"/>
                </a:solidFill>
              </a:rPr>
              <a:t>Quality!</a:t>
            </a:r>
            <a:endParaRPr kumimoji="1" lang="ja-JP" altLang="en-US" sz="1400" b="1" dirty="0">
              <a:solidFill>
                <a:schemeClr val="bg1"/>
              </a:solidFill>
            </a:endParaRPr>
          </a:p>
        </p:txBody>
      </p:sp>
      <p:sp>
        <p:nvSpPr>
          <p:cNvPr id="13" name="スライド番号プレースホルダー 12">
            <a:extLst>
              <a:ext uri="{FF2B5EF4-FFF2-40B4-BE49-F238E27FC236}">
                <a16:creationId xmlns:a16="http://schemas.microsoft.com/office/drawing/2014/main" id="{E2B7A37F-81DD-4668-8E6D-DE0ACF6EB0DA}"/>
              </a:ext>
            </a:extLst>
          </p:cNvPr>
          <p:cNvSpPr>
            <a:spLocks noGrp="1"/>
          </p:cNvSpPr>
          <p:nvPr>
            <p:ph type="sldNum" sz="quarter" idx="12"/>
          </p:nvPr>
        </p:nvSpPr>
        <p:spPr>
          <a:xfrm>
            <a:off x="6957237" y="6152495"/>
            <a:ext cx="2133600" cy="476250"/>
          </a:xfrm>
        </p:spPr>
        <p:txBody>
          <a:bodyPr/>
          <a:lstStyle/>
          <a:p>
            <a:pPr>
              <a:defRPr/>
            </a:pPr>
            <a:fld id="{D3F69FE2-FE40-4060-BD90-5799B4FE588D}" type="slidenum">
              <a:rPr lang="en-US" altLang="ja-JP" smtClean="0"/>
              <a:pPr>
                <a:defRPr/>
              </a:pPr>
              <a:t>16</a:t>
            </a:fld>
            <a:endParaRPr lang="en-US" altLang="ja-JP" dirty="0"/>
          </a:p>
        </p:txBody>
      </p:sp>
      <p:sp>
        <p:nvSpPr>
          <p:cNvPr id="17" name="スライド番号プレースホルダー 1">
            <a:extLst>
              <a:ext uri="{FF2B5EF4-FFF2-40B4-BE49-F238E27FC236}">
                <a16:creationId xmlns:a16="http://schemas.microsoft.com/office/drawing/2014/main" id="{9F4E3887-3FF3-4C09-A12E-0EFE604C5916}"/>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337571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四角形: 角を丸くする 45">
            <a:extLst>
              <a:ext uri="{FF2B5EF4-FFF2-40B4-BE49-F238E27FC236}">
                <a16:creationId xmlns:a16="http://schemas.microsoft.com/office/drawing/2014/main" id="{8AA45D8D-421F-49F8-B7C4-9A51032194C1}"/>
              </a:ext>
            </a:extLst>
          </p:cNvPr>
          <p:cNvSpPr/>
          <p:nvPr/>
        </p:nvSpPr>
        <p:spPr>
          <a:xfrm>
            <a:off x="5226421" y="4814677"/>
            <a:ext cx="3666059" cy="163866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sz="1400" dirty="0"/>
              <a:t>RBM</a:t>
            </a:r>
            <a:r>
              <a:rPr kumimoji="1" lang="ja-JP" altLang="en-US" sz="1400" dirty="0" err="1"/>
              <a:t>は治</a:t>
            </a:r>
            <a:r>
              <a:rPr kumimoji="1" lang="ja-JP" altLang="en-US" sz="1400" dirty="0"/>
              <a:t>験の効率化のためにも積極的な導入が求められますが，</a:t>
            </a:r>
            <a:r>
              <a:rPr lang="en-US" altLang="ja-JP" sz="1400" dirty="0"/>
              <a:t>CRA</a:t>
            </a:r>
            <a:r>
              <a:rPr lang="ja-JP" altLang="en-US" sz="1400" dirty="0"/>
              <a:t>が本来実施すべき業務を</a:t>
            </a:r>
            <a:r>
              <a:rPr lang="en-US" altLang="ja-JP" sz="1400" dirty="0"/>
              <a:t>CRC</a:t>
            </a:r>
            <a:r>
              <a:rPr lang="ja-JP" altLang="en-US" sz="1400" dirty="0"/>
              <a:t>に依頼したり，電話で原資料を隅から隅まで読み上げてもらう等の行為は本来あるべき姿ではなく，</a:t>
            </a:r>
            <a:r>
              <a:rPr lang="en-US" altLang="ja-JP" sz="1400" dirty="0"/>
              <a:t>RBM</a:t>
            </a:r>
            <a:r>
              <a:rPr lang="ja-JP" altLang="en-US" sz="1400" dirty="0"/>
              <a:t>や</a:t>
            </a:r>
            <a:r>
              <a:rPr lang="en-US" altLang="ja-JP" sz="1400" dirty="0"/>
              <a:t>Off-site</a:t>
            </a:r>
            <a:r>
              <a:rPr lang="ja-JP" altLang="en-US" sz="1400" dirty="0"/>
              <a:t>の概念とも異なる行為です．</a:t>
            </a:r>
            <a:endParaRPr kumimoji="1" lang="ja-JP" altLang="en-US" sz="1400" dirty="0"/>
          </a:p>
        </p:txBody>
      </p:sp>
      <p:sp>
        <p:nvSpPr>
          <p:cNvPr id="5" name="タイトル 1">
            <a:extLst>
              <a:ext uri="{FF2B5EF4-FFF2-40B4-BE49-F238E27FC236}">
                <a16:creationId xmlns:a16="http://schemas.microsoft.com/office/drawing/2014/main" id="{1D64B89D-6447-4ECA-B119-32AFDB395342}"/>
              </a:ext>
            </a:extLst>
          </p:cNvPr>
          <p:cNvSpPr>
            <a:spLocks noGrp="1"/>
          </p:cNvSpPr>
          <p:nvPr>
            <p:ph type="title"/>
          </p:nvPr>
        </p:nvSpPr>
        <p:spPr/>
        <p:txBody>
          <a:bodyPr/>
          <a:lstStyle/>
          <a:p>
            <a:r>
              <a:rPr kumimoji="1" lang="en-US" altLang="ja-JP" sz="2800" dirty="0"/>
              <a:t>On-site</a:t>
            </a:r>
            <a:r>
              <a:rPr kumimoji="1" lang="ja-JP" altLang="en-US" sz="2800" dirty="0"/>
              <a:t> </a:t>
            </a:r>
            <a:r>
              <a:rPr kumimoji="1" lang="en-US" altLang="ja-JP" sz="2800" dirty="0"/>
              <a:t>/</a:t>
            </a:r>
            <a:r>
              <a:rPr kumimoji="1" lang="ja-JP" altLang="en-US" sz="2800" dirty="0"/>
              <a:t> </a:t>
            </a:r>
            <a:r>
              <a:rPr kumimoji="1" lang="en-US" altLang="ja-JP" sz="2800" dirty="0"/>
              <a:t>Off-site</a:t>
            </a:r>
            <a:r>
              <a:rPr kumimoji="1" lang="ja-JP" altLang="en-US" sz="2800" dirty="0"/>
              <a:t> </a:t>
            </a:r>
            <a:r>
              <a:rPr kumimoji="1" lang="en-US" altLang="ja-JP" sz="2800" dirty="0"/>
              <a:t>Monitoring</a:t>
            </a:r>
            <a:r>
              <a:rPr kumimoji="1" lang="ja-JP" altLang="en-US" sz="2800" dirty="0"/>
              <a:t>の適正化</a:t>
            </a:r>
          </a:p>
        </p:txBody>
      </p:sp>
      <p:sp>
        <p:nvSpPr>
          <p:cNvPr id="27" name="コンテンツ プレースホルダー 26">
            <a:extLst>
              <a:ext uri="{FF2B5EF4-FFF2-40B4-BE49-F238E27FC236}">
                <a16:creationId xmlns:a16="http://schemas.microsoft.com/office/drawing/2014/main" id="{AE4C2891-09B3-4B4A-9092-B335B1CEFE94}"/>
              </a:ext>
            </a:extLst>
          </p:cNvPr>
          <p:cNvSpPr>
            <a:spLocks noGrp="1"/>
          </p:cNvSpPr>
          <p:nvPr>
            <p:ph idx="1"/>
          </p:nvPr>
        </p:nvSpPr>
        <p:spPr>
          <a:xfrm>
            <a:off x="586793" y="1007115"/>
            <a:ext cx="7970413" cy="824194"/>
          </a:xfrm>
        </p:spPr>
        <p:txBody>
          <a:bodyPr/>
          <a:lstStyle/>
          <a:p>
            <a:pPr marL="0" indent="0">
              <a:buNone/>
            </a:pPr>
            <a:r>
              <a:rPr kumimoji="1" lang="ja-JP" altLang="en-US" sz="1600" b="1" u="sng" dirty="0"/>
              <a:t>事前準備</a:t>
            </a:r>
            <a:endParaRPr kumimoji="1" lang="en-US" altLang="ja-JP" sz="1600" b="1" u="sng" dirty="0"/>
          </a:p>
          <a:p>
            <a:pPr marL="0" indent="0">
              <a:buNone/>
            </a:pPr>
            <a:r>
              <a:rPr lang="ja-JP" altLang="en-US" sz="1400" dirty="0"/>
              <a:t>あらかじめ当該治験におけるモニタリングの実施手順について，医療機関と協議し，合意しておく．</a:t>
            </a:r>
            <a:br>
              <a:rPr lang="en-US" altLang="ja-JP" sz="1400" dirty="0"/>
            </a:br>
            <a:r>
              <a:rPr lang="ja-JP" altLang="en-US" sz="1400" dirty="0"/>
              <a:t>（</a:t>
            </a:r>
            <a:r>
              <a:rPr lang="en-US" altLang="ja-JP" sz="1400" dirty="0"/>
              <a:t>On-site</a:t>
            </a:r>
            <a:r>
              <a:rPr lang="ja-JP" altLang="en-US" sz="1400" dirty="0"/>
              <a:t>で実施すること，</a:t>
            </a:r>
            <a:r>
              <a:rPr lang="en-US" altLang="ja-JP" sz="1400" dirty="0"/>
              <a:t>Off-site</a:t>
            </a:r>
            <a:r>
              <a:rPr lang="ja-JP" altLang="en-US" sz="1400" dirty="0"/>
              <a:t>で実施すること，医療機関が実施すること，</a:t>
            </a:r>
            <a:r>
              <a:rPr lang="en-US" altLang="ja-JP" sz="1400" dirty="0"/>
              <a:t>CRA</a:t>
            </a:r>
            <a:r>
              <a:rPr lang="ja-JP" altLang="en-US" sz="1400" dirty="0"/>
              <a:t>が実施すること　等）</a:t>
            </a:r>
            <a:br>
              <a:rPr lang="en-US" altLang="ja-JP" sz="1600" dirty="0"/>
            </a:br>
            <a:endParaRPr kumimoji="1" lang="en-US" altLang="ja-JP" sz="1600" dirty="0"/>
          </a:p>
          <a:p>
            <a:pPr marL="0" indent="0">
              <a:buNone/>
            </a:pPr>
            <a:endParaRPr kumimoji="1" lang="ja-JP" altLang="en-US" sz="1600" dirty="0"/>
          </a:p>
        </p:txBody>
      </p:sp>
      <p:grpSp>
        <p:nvGrpSpPr>
          <p:cNvPr id="2" name="グループ化 1">
            <a:extLst>
              <a:ext uri="{FF2B5EF4-FFF2-40B4-BE49-F238E27FC236}">
                <a16:creationId xmlns:a16="http://schemas.microsoft.com/office/drawing/2014/main" id="{B7B03897-3C5F-4134-BBA4-F627A3E97EA2}"/>
              </a:ext>
            </a:extLst>
          </p:cNvPr>
          <p:cNvGrpSpPr/>
          <p:nvPr/>
        </p:nvGrpSpPr>
        <p:grpSpPr>
          <a:xfrm>
            <a:off x="732632" y="3076022"/>
            <a:ext cx="7439768" cy="1489433"/>
            <a:chOff x="732632" y="3076022"/>
            <a:chExt cx="7439768" cy="1489433"/>
          </a:xfrm>
        </p:grpSpPr>
        <p:sp>
          <p:nvSpPr>
            <p:cNvPr id="11" name="矢印: 右 10">
              <a:extLst>
                <a:ext uri="{FF2B5EF4-FFF2-40B4-BE49-F238E27FC236}">
                  <a16:creationId xmlns:a16="http://schemas.microsoft.com/office/drawing/2014/main" id="{64F9CA13-C82A-41EE-93B2-0F945CC6EB19}"/>
                </a:ext>
              </a:extLst>
            </p:cNvPr>
            <p:cNvSpPr/>
            <p:nvPr/>
          </p:nvSpPr>
          <p:spPr>
            <a:xfrm>
              <a:off x="1187624" y="3419693"/>
              <a:ext cx="6984776"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3DBDA223-8D72-4743-9388-71EB347C579B}"/>
                </a:ext>
              </a:extLst>
            </p:cNvPr>
            <p:cNvSpPr/>
            <p:nvPr/>
          </p:nvSpPr>
          <p:spPr>
            <a:xfrm rot="10800000">
              <a:off x="1079609" y="3347684"/>
              <a:ext cx="252030" cy="272983"/>
            </a:xfrm>
            <a:prstGeom prst="triangle">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F2077E2-391D-46C4-9650-3A00AB6E23EC}"/>
                </a:ext>
              </a:extLst>
            </p:cNvPr>
            <p:cNvSpPr txBox="1"/>
            <p:nvPr/>
          </p:nvSpPr>
          <p:spPr>
            <a:xfrm>
              <a:off x="732632" y="3076022"/>
              <a:ext cx="889987" cy="261610"/>
            </a:xfrm>
            <a:prstGeom prst="rect">
              <a:avLst/>
            </a:prstGeom>
            <a:noFill/>
          </p:spPr>
          <p:txBody>
            <a:bodyPr wrap="none" rtlCol="0">
              <a:spAutoFit/>
            </a:bodyPr>
            <a:lstStyle/>
            <a:p>
              <a:r>
                <a:rPr kumimoji="1" lang="ja-JP" altLang="en-US" sz="1100" b="1" dirty="0"/>
                <a:t>被験者登録</a:t>
              </a:r>
            </a:p>
          </p:txBody>
        </p:sp>
        <p:sp>
          <p:nvSpPr>
            <p:cNvPr id="14" name="二等辺三角形 13">
              <a:extLst>
                <a:ext uri="{FF2B5EF4-FFF2-40B4-BE49-F238E27FC236}">
                  <a16:creationId xmlns:a16="http://schemas.microsoft.com/office/drawing/2014/main" id="{56DF6B2B-5B88-481D-A3AA-7888E47C92CF}"/>
                </a:ext>
              </a:extLst>
            </p:cNvPr>
            <p:cNvSpPr/>
            <p:nvPr/>
          </p:nvSpPr>
          <p:spPr>
            <a:xfrm rot="10800000">
              <a:off x="2570572" y="3327222"/>
              <a:ext cx="252030" cy="272983"/>
            </a:xfrm>
            <a:prstGeom prst="triangle">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FFB0351-F3A2-4B9F-86DB-19C219CC52B9}"/>
                </a:ext>
              </a:extLst>
            </p:cNvPr>
            <p:cNvSpPr txBox="1"/>
            <p:nvPr/>
          </p:nvSpPr>
          <p:spPr>
            <a:xfrm>
              <a:off x="2282850" y="3076022"/>
              <a:ext cx="827471" cy="261610"/>
            </a:xfrm>
            <a:prstGeom prst="rect">
              <a:avLst/>
            </a:prstGeom>
            <a:noFill/>
          </p:spPr>
          <p:txBody>
            <a:bodyPr wrap="none" rtlCol="0">
              <a:spAutoFit/>
            </a:bodyPr>
            <a:lstStyle/>
            <a:p>
              <a:r>
                <a:rPr kumimoji="1" lang="en-US" altLang="ja-JP" sz="1100" b="1" dirty="0"/>
                <a:t>2</a:t>
              </a:r>
              <a:r>
                <a:rPr kumimoji="1" lang="ja-JP" altLang="en-US" sz="1100" b="1" dirty="0"/>
                <a:t>回目来院</a:t>
              </a:r>
            </a:p>
          </p:txBody>
        </p:sp>
        <p:sp>
          <p:nvSpPr>
            <p:cNvPr id="18" name="二等辺三角形 17">
              <a:extLst>
                <a:ext uri="{FF2B5EF4-FFF2-40B4-BE49-F238E27FC236}">
                  <a16:creationId xmlns:a16="http://schemas.microsoft.com/office/drawing/2014/main" id="{2B92120E-6F82-4714-A8CC-9964948AE047}"/>
                </a:ext>
              </a:extLst>
            </p:cNvPr>
            <p:cNvSpPr/>
            <p:nvPr/>
          </p:nvSpPr>
          <p:spPr>
            <a:xfrm rot="10800000">
              <a:off x="7009720" y="3348671"/>
              <a:ext cx="252030" cy="272983"/>
            </a:xfrm>
            <a:prstGeom prst="triangle">
              <a:avLst/>
            </a:prstGeom>
            <a:solidFill>
              <a:srgbClr val="FF7C8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7E619829-A60C-45E1-9ACF-3DEFABD1DE61}"/>
                </a:ext>
              </a:extLst>
            </p:cNvPr>
            <p:cNvSpPr/>
            <p:nvPr/>
          </p:nvSpPr>
          <p:spPr>
            <a:xfrm>
              <a:off x="1622619" y="3599712"/>
              <a:ext cx="252030" cy="272983"/>
            </a:xfrm>
            <a:prstGeom prst="triangle">
              <a:avLst/>
            </a:prstGeom>
            <a:solidFill>
              <a:schemeClr val="accent6">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504CD51-4EF4-4BEB-B2DD-0B8ACFEC71B1}"/>
                </a:ext>
              </a:extLst>
            </p:cNvPr>
            <p:cNvSpPr txBox="1"/>
            <p:nvPr/>
          </p:nvSpPr>
          <p:spPr>
            <a:xfrm>
              <a:off x="1414247" y="3878163"/>
              <a:ext cx="668773" cy="261610"/>
            </a:xfrm>
            <a:prstGeom prst="rect">
              <a:avLst/>
            </a:prstGeom>
            <a:noFill/>
          </p:spPr>
          <p:txBody>
            <a:bodyPr wrap="none" rtlCol="0">
              <a:spAutoFit/>
            </a:bodyPr>
            <a:lstStyle/>
            <a:p>
              <a:r>
                <a:rPr kumimoji="1" lang="en-US" altLang="ja-JP" sz="1100" b="1" dirty="0"/>
                <a:t>On-site</a:t>
              </a:r>
              <a:endParaRPr kumimoji="1" lang="ja-JP" altLang="en-US" sz="1100" b="1" dirty="0"/>
            </a:p>
          </p:txBody>
        </p:sp>
        <p:sp>
          <p:nvSpPr>
            <p:cNvPr id="21" name="二等辺三角形 20">
              <a:extLst>
                <a:ext uri="{FF2B5EF4-FFF2-40B4-BE49-F238E27FC236}">
                  <a16:creationId xmlns:a16="http://schemas.microsoft.com/office/drawing/2014/main" id="{1636A911-ED36-439C-85C9-ECAB89BD214A}"/>
                </a:ext>
              </a:extLst>
            </p:cNvPr>
            <p:cNvSpPr/>
            <p:nvPr/>
          </p:nvSpPr>
          <p:spPr>
            <a:xfrm>
              <a:off x="7379835" y="3620911"/>
              <a:ext cx="252030" cy="272983"/>
            </a:xfrm>
            <a:prstGeom prst="triangle">
              <a:avLst/>
            </a:prstGeom>
            <a:solidFill>
              <a:schemeClr val="accent6">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F2B4672-579D-4206-89CE-4DDF136EFF4C}"/>
                </a:ext>
              </a:extLst>
            </p:cNvPr>
            <p:cNvSpPr txBox="1"/>
            <p:nvPr/>
          </p:nvSpPr>
          <p:spPr>
            <a:xfrm>
              <a:off x="7171463" y="3899362"/>
              <a:ext cx="668773" cy="261610"/>
            </a:xfrm>
            <a:prstGeom prst="rect">
              <a:avLst/>
            </a:prstGeom>
            <a:noFill/>
          </p:spPr>
          <p:txBody>
            <a:bodyPr wrap="none" rtlCol="0">
              <a:spAutoFit/>
            </a:bodyPr>
            <a:lstStyle/>
            <a:p>
              <a:r>
                <a:rPr kumimoji="1" lang="en-US" altLang="ja-JP" sz="1100" b="1" dirty="0"/>
                <a:t>On-site</a:t>
              </a:r>
              <a:endParaRPr kumimoji="1" lang="ja-JP" altLang="en-US" sz="1100" b="1" dirty="0"/>
            </a:p>
          </p:txBody>
        </p:sp>
        <p:sp>
          <p:nvSpPr>
            <p:cNvPr id="23" name="二等辺三角形 22">
              <a:extLst>
                <a:ext uri="{FF2B5EF4-FFF2-40B4-BE49-F238E27FC236}">
                  <a16:creationId xmlns:a16="http://schemas.microsoft.com/office/drawing/2014/main" id="{C5F9462D-7EB2-484D-9A86-E827D16B0C64}"/>
                </a:ext>
              </a:extLst>
            </p:cNvPr>
            <p:cNvSpPr/>
            <p:nvPr/>
          </p:nvSpPr>
          <p:spPr>
            <a:xfrm>
              <a:off x="2973721" y="3596759"/>
              <a:ext cx="252030" cy="272983"/>
            </a:xfrm>
            <a:prstGeom prst="triangle">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C40EE91-6068-4FEF-B839-5EAB33C95298}"/>
                </a:ext>
              </a:extLst>
            </p:cNvPr>
            <p:cNvSpPr txBox="1"/>
            <p:nvPr/>
          </p:nvSpPr>
          <p:spPr>
            <a:xfrm>
              <a:off x="2765349" y="3878163"/>
              <a:ext cx="665567" cy="261610"/>
            </a:xfrm>
            <a:prstGeom prst="rect">
              <a:avLst/>
            </a:prstGeom>
            <a:noFill/>
          </p:spPr>
          <p:txBody>
            <a:bodyPr wrap="none" rtlCol="0">
              <a:spAutoFit/>
            </a:bodyPr>
            <a:lstStyle/>
            <a:p>
              <a:r>
                <a:rPr kumimoji="1" lang="en-US" altLang="ja-JP" sz="1100" b="1" dirty="0"/>
                <a:t>O</a:t>
              </a:r>
              <a:r>
                <a:rPr kumimoji="1" lang="ja-JP" altLang="en-US" sz="1100" b="1" dirty="0"/>
                <a:t>ｆｆ</a:t>
              </a:r>
              <a:r>
                <a:rPr kumimoji="1" lang="en-US" altLang="ja-JP" sz="1100" b="1" dirty="0"/>
                <a:t>-site</a:t>
              </a:r>
              <a:endParaRPr kumimoji="1" lang="ja-JP" altLang="en-US" sz="1100" b="1" dirty="0"/>
            </a:p>
          </p:txBody>
        </p:sp>
        <p:sp>
          <p:nvSpPr>
            <p:cNvPr id="25" name="二等辺三角形 24">
              <a:extLst>
                <a:ext uri="{FF2B5EF4-FFF2-40B4-BE49-F238E27FC236}">
                  <a16:creationId xmlns:a16="http://schemas.microsoft.com/office/drawing/2014/main" id="{FE4C8D60-1F19-44BB-8C65-2830C3DE22EB}"/>
                </a:ext>
              </a:extLst>
            </p:cNvPr>
            <p:cNvSpPr/>
            <p:nvPr/>
          </p:nvSpPr>
          <p:spPr>
            <a:xfrm>
              <a:off x="5140412" y="3596759"/>
              <a:ext cx="252030" cy="272983"/>
            </a:xfrm>
            <a:prstGeom prst="triangle">
              <a:avLst/>
            </a:prstGeom>
            <a:solidFill>
              <a:srgbClr val="92D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EF4CCC8-436F-4761-BFEA-033F307F1DD8}"/>
                </a:ext>
              </a:extLst>
            </p:cNvPr>
            <p:cNvSpPr txBox="1"/>
            <p:nvPr/>
          </p:nvSpPr>
          <p:spPr>
            <a:xfrm>
              <a:off x="4932040" y="3878163"/>
              <a:ext cx="665567" cy="261610"/>
            </a:xfrm>
            <a:prstGeom prst="rect">
              <a:avLst/>
            </a:prstGeom>
            <a:noFill/>
          </p:spPr>
          <p:txBody>
            <a:bodyPr wrap="none" rtlCol="0">
              <a:spAutoFit/>
            </a:bodyPr>
            <a:lstStyle/>
            <a:p>
              <a:r>
                <a:rPr kumimoji="1" lang="en-US" altLang="ja-JP" sz="1100" b="1" dirty="0"/>
                <a:t>O</a:t>
              </a:r>
              <a:r>
                <a:rPr kumimoji="1" lang="ja-JP" altLang="en-US" sz="1100" b="1" dirty="0"/>
                <a:t>ｆｆ</a:t>
              </a:r>
              <a:r>
                <a:rPr kumimoji="1" lang="en-US" altLang="ja-JP" sz="1100" b="1" dirty="0"/>
                <a:t>-site</a:t>
              </a:r>
              <a:endParaRPr kumimoji="1" lang="ja-JP" altLang="en-US" sz="1100" b="1" dirty="0"/>
            </a:p>
          </p:txBody>
        </p:sp>
        <p:pic>
          <p:nvPicPr>
            <p:cNvPr id="28" name="図 27">
              <a:extLst>
                <a:ext uri="{FF2B5EF4-FFF2-40B4-BE49-F238E27FC236}">
                  <a16:creationId xmlns:a16="http://schemas.microsoft.com/office/drawing/2014/main" id="{0EE3C62A-15B5-4DEC-84D5-524B28674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893" y="3858055"/>
              <a:ext cx="627589" cy="673921"/>
            </a:xfrm>
            <a:prstGeom prst="rect">
              <a:avLst/>
            </a:prstGeom>
          </p:spPr>
        </p:pic>
        <p:pic>
          <p:nvPicPr>
            <p:cNvPr id="31" name="図 30">
              <a:extLst>
                <a:ext uri="{FF2B5EF4-FFF2-40B4-BE49-F238E27FC236}">
                  <a16:creationId xmlns:a16="http://schemas.microsoft.com/office/drawing/2014/main" id="{49369B8F-50DF-4A0F-9463-01E917ECE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940" y="3891534"/>
              <a:ext cx="627589" cy="673921"/>
            </a:xfrm>
            <a:prstGeom prst="rect">
              <a:avLst/>
            </a:prstGeom>
          </p:spPr>
        </p:pic>
        <p:pic>
          <p:nvPicPr>
            <p:cNvPr id="33" name="図 32">
              <a:extLst>
                <a:ext uri="{FF2B5EF4-FFF2-40B4-BE49-F238E27FC236}">
                  <a16:creationId xmlns:a16="http://schemas.microsoft.com/office/drawing/2014/main" id="{B54C74D5-9CDC-4D26-A9F8-CBFF641C43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6255" y="3880254"/>
              <a:ext cx="629521" cy="629521"/>
            </a:xfrm>
            <a:prstGeom prst="rect">
              <a:avLst/>
            </a:prstGeom>
          </p:spPr>
        </p:pic>
        <p:pic>
          <p:nvPicPr>
            <p:cNvPr id="34" name="図 33">
              <a:extLst>
                <a:ext uri="{FF2B5EF4-FFF2-40B4-BE49-F238E27FC236}">
                  <a16:creationId xmlns:a16="http://schemas.microsoft.com/office/drawing/2014/main" id="{35D51B18-11F7-4539-A58A-DF91BD414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6900" y="3889381"/>
              <a:ext cx="629521" cy="629521"/>
            </a:xfrm>
            <a:prstGeom prst="rect">
              <a:avLst/>
            </a:prstGeom>
          </p:spPr>
        </p:pic>
        <p:sp>
          <p:nvSpPr>
            <p:cNvPr id="35" name="テキスト ボックス 34">
              <a:extLst>
                <a:ext uri="{FF2B5EF4-FFF2-40B4-BE49-F238E27FC236}">
                  <a16:creationId xmlns:a16="http://schemas.microsoft.com/office/drawing/2014/main" id="{7662CE82-A7F2-47B8-9AFB-C443B7C4CA8F}"/>
                </a:ext>
              </a:extLst>
            </p:cNvPr>
            <p:cNvSpPr txBox="1"/>
            <p:nvPr/>
          </p:nvSpPr>
          <p:spPr>
            <a:xfrm>
              <a:off x="6761272" y="3076022"/>
              <a:ext cx="748923" cy="261610"/>
            </a:xfrm>
            <a:prstGeom prst="rect">
              <a:avLst/>
            </a:prstGeom>
            <a:noFill/>
          </p:spPr>
          <p:txBody>
            <a:bodyPr wrap="none" rtlCol="0">
              <a:spAutoFit/>
            </a:bodyPr>
            <a:lstStyle/>
            <a:p>
              <a:r>
                <a:rPr lang="ja-JP" altLang="en-US" sz="1100" b="1" dirty="0"/>
                <a:t>最終</a:t>
              </a:r>
              <a:r>
                <a:rPr kumimoji="1" lang="ja-JP" altLang="en-US" sz="1100" b="1" dirty="0"/>
                <a:t>来院</a:t>
              </a:r>
            </a:p>
          </p:txBody>
        </p:sp>
        <p:cxnSp>
          <p:nvCxnSpPr>
            <p:cNvPr id="38" name="直線コネクタ 37">
              <a:extLst>
                <a:ext uri="{FF2B5EF4-FFF2-40B4-BE49-F238E27FC236}">
                  <a16:creationId xmlns:a16="http://schemas.microsoft.com/office/drawing/2014/main" id="{2837DFFC-ED11-4CEF-B2C8-9F2AA4EF0C9D}"/>
                </a:ext>
              </a:extLst>
            </p:cNvPr>
            <p:cNvCxnSpPr/>
            <p:nvPr/>
          </p:nvCxnSpPr>
          <p:spPr>
            <a:xfrm>
              <a:off x="3079064" y="3419693"/>
              <a:ext cx="3797986"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9" name="コンテンツ プレースホルダー 26">
            <a:extLst>
              <a:ext uri="{FF2B5EF4-FFF2-40B4-BE49-F238E27FC236}">
                <a16:creationId xmlns:a16="http://schemas.microsoft.com/office/drawing/2014/main" id="{24EA21C0-4286-4773-A36F-0CFF39F8486B}"/>
              </a:ext>
            </a:extLst>
          </p:cNvPr>
          <p:cNvSpPr txBox="1">
            <a:spLocks/>
          </p:cNvSpPr>
          <p:nvPr/>
        </p:nvSpPr>
        <p:spPr bwMode="auto">
          <a:xfrm>
            <a:off x="2411760" y="1832635"/>
            <a:ext cx="4336313" cy="11610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600" b="1" u="sng" kern="0" dirty="0"/>
              <a:t>医療機関</a:t>
            </a:r>
            <a:endParaRPr lang="en-US" altLang="ja-JP" sz="1600" b="1" u="sng" kern="0" dirty="0"/>
          </a:p>
          <a:p>
            <a:pPr>
              <a:buFont typeface="Arial" panose="020B0604020202020204" pitchFamily="34" charset="0"/>
              <a:buChar char="•"/>
            </a:pPr>
            <a:r>
              <a:rPr lang="en-US" altLang="ja-JP" sz="1400" kern="0" dirty="0"/>
              <a:t>ALCOA-C</a:t>
            </a:r>
            <a:r>
              <a:rPr lang="ja-JP" altLang="en-US" sz="1400" kern="0" dirty="0"/>
              <a:t>に基づいた原資料，書類の作成と整備</a:t>
            </a:r>
            <a:endParaRPr lang="en-US" altLang="ja-JP" sz="1400" kern="0" dirty="0"/>
          </a:p>
          <a:p>
            <a:pPr>
              <a:buFont typeface="Arial" panose="020B0604020202020204" pitchFamily="34" charset="0"/>
              <a:buChar char="•"/>
            </a:pPr>
            <a:r>
              <a:rPr lang="ja-JP" altLang="en-US" sz="1400" kern="0" dirty="0"/>
              <a:t>タイムリーな</a:t>
            </a:r>
            <a:r>
              <a:rPr lang="en-US" altLang="ja-JP" sz="1400" kern="0" dirty="0"/>
              <a:t>CRF</a:t>
            </a:r>
            <a:r>
              <a:rPr lang="ja-JP" altLang="en-US" sz="1400" kern="0" dirty="0"/>
              <a:t>作成</a:t>
            </a:r>
            <a:endParaRPr lang="en-US" altLang="ja-JP" sz="1400" kern="0" dirty="0"/>
          </a:p>
          <a:p>
            <a:pPr>
              <a:buFont typeface="Arial" panose="020B0604020202020204" pitchFamily="34" charset="0"/>
              <a:buChar char="•"/>
            </a:pPr>
            <a:r>
              <a:rPr lang="ja-JP" altLang="en-US" sz="1400" kern="0" dirty="0"/>
              <a:t>不明点の早期解消</a:t>
            </a:r>
            <a:br>
              <a:rPr lang="en-US" altLang="ja-JP" sz="1600" kern="0" dirty="0"/>
            </a:br>
            <a:endParaRPr lang="en-US" altLang="ja-JP" sz="1600" kern="0" dirty="0"/>
          </a:p>
        </p:txBody>
      </p:sp>
      <p:sp>
        <p:nvSpPr>
          <p:cNvPr id="40" name="コンテンツ プレースホルダー 26">
            <a:extLst>
              <a:ext uri="{FF2B5EF4-FFF2-40B4-BE49-F238E27FC236}">
                <a16:creationId xmlns:a16="http://schemas.microsoft.com/office/drawing/2014/main" id="{C66648A6-BD12-4A9E-A2AA-5713B4E64B78}"/>
              </a:ext>
            </a:extLst>
          </p:cNvPr>
          <p:cNvSpPr txBox="1">
            <a:spLocks/>
          </p:cNvSpPr>
          <p:nvPr/>
        </p:nvSpPr>
        <p:spPr bwMode="auto">
          <a:xfrm>
            <a:off x="329396" y="4670659"/>
            <a:ext cx="4896320" cy="11610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1600" b="1" u="sng" kern="0" dirty="0"/>
              <a:t>CRA</a:t>
            </a:r>
            <a:r>
              <a:rPr lang="ja-JP" altLang="en-US" sz="1600" b="1" u="sng" kern="0" dirty="0"/>
              <a:t>：</a:t>
            </a:r>
            <a:r>
              <a:rPr lang="en-US" altLang="ja-JP" sz="1600" b="1" u="sng" kern="0" dirty="0"/>
              <a:t>Off-site</a:t>
            </a:r>
            <a:r>
              <a:rPr lang="ja-JP" altLang="en-US" sz="1600" b="1" u="sng" kern="0" dirty="0"/>
              <a:t> </a:t>
            </a:r>
            <a:r>
              <a:rPr lang="en-US" altLang="ja-JP" sz="1600" b="1" u="sng" kern="0" dirty="0"/>
              <a:t>monitoring</a:t>
            </a:r>
          </a:p>
          <a:p>
            <a:pPr>
              <a:buFont typeface="+mj-ea"/>
              <a:buAutoNum type="circleNumDbPlain"/>
            </a:pPr>
            <a:r>
              <a:rPr lang="en-US" altLang="ja-JP" sz="1400" kern="0" dirty="0"/>
              <a:t>EDC</a:t>
            </a:r>
            <a:r>
              <a:rPr lang="ja-JP" altLang="en-US" sz="1400" kern="0" dirty="0"/>
              <a:t>データ等リモートで確認できるものは全て事前に確認</a:t>
            </a:r>
            <a:endParaRPr lang="en-US" altLang="ja-JP" sz="1400" kern="0" dirty="0"/>
          </a:p>
          <a:p>
            <a:pPr>
              <a:buFont typeface="+mj-ea"/>
              <a:buAutoNum type="circleNumDbPlain"/>
            </a:pPr>
            <a:r>
              <a:rPr lang="ja-JP" altLang="en-US" sz="1400" kern="0" dirty="0"/>
              <a:t>不明点や問題点をピックアップ</a:t>
            </a:r>
            <a:endParaRPr lang="en-US" altLang="ja-JP" sz="1400" kern="0" dirty="0"/>
          </a:p>
          <a:p>
            <a:pPr>
              <a:buFont typeface="+mj-ea"/>
              <a:buAutoNum type="circleNumDbPlain"/>
            </a:pPr>
            <a:r>
              <a:rPr lang="ja-JP" altLang="en-US" sz="1400" kern="0" dirty="0"/>
              <a:t>施設への依頼事項を簡潔にまとめ，メール等で連絡</a:t>
            </a:r>
            <a:endParaRPr lang="en-US" altLang="ja-JP" sz="1400" kern="0" dirty="0"/>
          </a:p>
          <a:p>
            <a:pPr>
              <a:buFont typeface="+mj-ea"/>
              <a:buAutoNum type="circleNumDbPlain" startAt="4"/>
            </a:pPr>
            <a:r>
              <a:rPr lang="ja-JP" altLang="en-US" sz="1400" kern="0" dirty="0"/>
              <a:t>十分な回答期限をもって，メールで回答を求める</a:t>
            </a:r>
            <a:br>
              <a:rPr lang="en-US" altLang="ja-JP" sz="1400" kern="0" dirty="0"/>
            </a:br>
            <a:r>
              <a:rPr lang="ja-JP" altLang="en-US" sz="1400" kern="0" dirty="0"/>
              <a:t>（電話は補助的ツールとするのが好ましい）</a:t>
            </a:r>
            <a:endParaRPr lang="en-US" altLang="ja-JP" sz="1400" kern="0" dirty="0"/>
          </a:p>
          <a:p>
            <a:pPr lvl="1">
              <a:buFont typeface="Arial" panose="020B0604020202020204" pitchFamily="34" charset="0"/>
              <a:buChar char="•"/>
            </a:pPr>
            <a:r>
              <a:rPr lang="ja-JP" altLang="en-US" sz="1400" kern="0" dirty="0"/>
              <a:t>進捗や問題点の確認，対応方法の協議</a:t>
            </a:r>
            <a:endParaRPr lang="en-US" altLang="ja-JP" sz="1400" kern="0" dirty="0"/>
          </a:p>
          <a:p>
            <a:pPr lvl="1">
              <a:buFont typeface="Arial" panose="020B0604020202020204" pitchFamily="34" charset="0"/>
              <a:buChar char="•"/>
            </a:pPr>
            <a:r>
              <a:rPr lang="ja-JP" altLang="en-US" sz="1400" kern="0" dirty="0"/>
              <a:t>事前に問合せをした内容に関する確認</a:t>
            </a:r>
            <a:br>
              <a:rPr lang="en-US" altLang="ja-JP" sz="1600" kern="0" dirty="0"/>
            </a:br>
            <a:endParaRPr lang="en-US" altLang="ja-JP" sz="1600" kern="0" dirty="0"/>
          </a:p>
          <a:p>
            <a:pPr marL="0" indent="0">
              <a:buFontTx/>
              <a:buNone/>
            </a:pPr>
            <a:endParaRPr lang="ja-JP" altLang="en-US" sz="1600" kern="0" dirty="0"/>
          </a:p>
        </p:txBody>
      </p:sp>
      <p:pic>
        <p:nvPicPr>
          <p:cNvPr id="45" name="図 44">
            <a:extLst>
              <a:ext uri="{FF2B5EF4-FFF2-40B4-BE49-F238E27FC236}">
                <a16:creationId xmlns:a16="http://schemas.microsoft.com/office/drawing/2014/main" id="{0417C674-55C4-42EF-9144-C101248C69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5716" y="4544645"/>
            <a:ext cx="504056" cy="459951"/>
          </a:xfrm>
          <a:prstGeom prst="rect">
            <a:avLst/>
          </a:prstGeom>
        </p:spPr>
      </p:pic>
      <p:sp>
        <p:nvSpPr>
          <p:cNvPr id="30" name="スライド番号プレースホルダー 12">
            <a:extLst>
              <a:ext uri="{FF2B5EF4-FFF2-40B4-BE49-F238E27FC236}">
                <a16:creationId xmlns:a16="http://schemas.microsoft.com/office/drawing/2014/main" id="{F2FD470C-C093-4EA5-B52D-FD3456ACDCC3}"/>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17</a:t>
            </a:fld>
            <a:endParaRPr lang="en-US" altLang="ja-JP" dirty="0"/>
          </a:p>
        </p:txBody>
      </p:sp>
      <p:sp>
        <p:nvSpPr>
          <p:cNvPr id="3" name="四角形: 角を丸くする 2">
            <a:extLst>
              <a:ext uri="{FF2B5EF4-FFF2-40B4-BE49-F238E27FC236}">
                <a16:creationId xmlns:a16="http://schemas.microsoft.com/office/drawing/2014/main" id="{FE4AB8E2-8E77-44B0-B251-F17E141DE727}"/>
              </a:ext>
            </a:extLst>
          </p:cNvPr>
          <p:cNvSpPr/>
          <p:nvPr/>
        </p:nvSpPr>
        <p:spPr>
          <a:xfrm>
            <a:off x="380667" y="2703955"/>
            <a:ext cx="1960989" cy="30988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1200" dirty="0"/>
              <a:t>Off-site</a:t>
            </a:r>
            <a:r>
              <a:rPr kumimoji="1" lang="ja-JP" altLang="en-US" sz="1200" dirty="0"/>
              <a:t> </a:t>
            </a:r>
            <a:r>
              <a:rPr kumimoji="1" lang="en-US" altLang="ja-JP" sz="1200" dirty="0"/>
              <a:t>Monitoring</a:t>
            </a:r>
            <a:r>
              <a:rPr kumimoji="1" lang="ja-JP" altLang="en-US" sz="1200" dirty="0"/>
              <a:t>の一例</a:t>
            </a:r>
          </a:p>
        </p:txBody>
      </p:sp>
      <p:sp>
        <p:nvSpPr>
          <p:cNvPr id="32" name="スライド番号プレースホルダー 1">
            <a:extLst>
              <a:ext uri="{FF2B5EF4-FFF2-40B4-BE49-F238E27FC236}">
                <a16:creationId xmlns:a16="http://schemas.microsoft.com/office/drawing/2014/main" id="{4FE593BA-A406-470E-A430-896906D097F8}"/>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1662684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B8862957-4E63-45DA-A99B-5B19E98F1BC4}"/>
              </a:ext>
            </a:extLst>
          </p:cNvPr>
          <p:cNvGraphicFramePr/>
          <p:nvPr>
            <p:extLst>
              <p:ext uri="{D42A27DB-BD31-4B8C-83A1-F6EECF244321}">
                <p14:modId xmlns:p14="http://schemas.microsoft.com/office/powerpoint/2010/main" val="2496111886"/>
              </p:ext>
            </p:extLst>
          </p:nvPr>
        </p:nvGraphicFramePr>
        <p:xfrm>
          <a:off x="1475656" y="1818800"/>
          <a:ext cx="6408712" cy="485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タイトル 1">
            <a:extLst>
              <a:ext uri="{FF2B5EF4-FFF2-40B4-BE49-F238E27FC236}">
                <a16:creationId xmlns:a16="http://schemas.microsoft.com/office/drawing/2014/main" id="{00D063A7-9AF3-49B9-8D65-510FCD8926DA}"/>
              </a:ext>
            </a:extLst>
          </p:cNvPr>
          <p:cNvSpPr>
            <a:spLocks noGrp="1"/>
          </p:cNvSpPr>
          <p:nvPr>
            <p:ph type="title"/>
          </p:nvPr>
        </p:nvSpPr>
        <p:spPr>
          <a:xfrm>
            <a:off x="677408" y="374649"/>
            <a:ext cx="8229600" cy="868150"/>
          </a:xfrm>
        </p:spPr>
        <p:txBody>
          <a:bodyPr/>
          <a:lstStyle/>
          <a:p>
            <a:r>
              <a:rPr kumimoji="1" lang="ja-JP" altLang="en-US" sz="2800" dirty="0"/>
              <a:t>継続して成長・改善し続けるために・・・</a:t>
            </a:r>
          </a:p>
        </p:txBody>
      </p:sp>
      <p:sp>
        <p:nvSpPr>
          <p:cNvPr id="10" name="テキスト ボックス 9">
            <a:extLst>
              <a:ext uri="{FF2B5EF4-FFF2-40B4-BE49-F238E27FC236}">
                <a16:creationId xmlns:a16="http://schemas.microsoft.com/office/drawing/2014/main" id="{291B1EC0-3FDB-46D3-935F-C9C1C8552925}"/>
              </a:ext>
            </a:extLst>
          </p:cNvPr>
          <p:cNvSpPr txBox="1"/>
          <p:nvPr/>
        </p:nvSpPr>
        <p:spPr>
          <a:xfrm>
            <a:off x="3563888" y="3115795"/>
            <a:ext cx="2260855" cy="2215991"/>
          </a:xfrm>
          <a:prstGeom prst="rect">
            <a:avLst/>
          </a:prstGeom>
          <a:noFill/>
        </p:spPr>
        <p:txBody>
          <a:bodyPr wrap="square" rtlCol="0">
            <a:spAutoFit/>
          </a:bodyPr>
          <a:lstStyle/>
          <a:p>
            <a:pPr algn="ctr"/>
            <a:r>
              <a:rPr kumimoji="1" lang="en-US" altLang="ja-JP" sz="2000" b="1" dirty="0">
                <a:solidFill>
                  <a:srgbClr val="FF0000"/>
                </a:solidFill>
              </a:rPr>
              <a:t>CRA</a:t>
            </a:r>
            <a:r>
              <a:rPr kumimoji="1" lang="ja-JP" altLang="en-US" sz="2000" b="1" dirty="0">
                <a:solidFill>
                  <a:srgbClr val="FF0000"/>
                </a:solidFill>
              </a:rPr>
              <a:t>の役割・</a:t>
            </a:r>
            <a:endParaRPr kumimoji="1" lang="en-US" altLang="ja-JP" sz="2000" b="1" dirty="0">
              <a:solidFill>
                <a:srgbClr val="FF0000"/>
              </a:solidFill>
            </a:endParaRPr>
          </a:p>
          <a:p>
            <a:pPr algn="ctr"/>
            <a:r>
              <a:rPr kumimoji="1" lang="ja-JP" altLang="en-US" sz="2000" b="1" dirty="0">
                <a:solidFill>
                  <a:srgbClr val="FF0000"/>
                </a:solidFill>
              </a:rPr>
              <a:t>存在意義</a:t>
            </a:r>
            <a:endParaRPr kumimoji="1" lang="en-US" altLang="ja-JP" sz="2000" b="1" dirty="0">
              <a:solidFill>
                <a:srgbClr val="FF0000"/>
              </a:solidFill>
            </a:endParaRPr>
          </a:p>
          <a:p>
            <a:pPr algn="ctr"/>
            <a:r>
              <a:rPr lang="ja-JP" altLang="en-US" sz="1400" b="1" dirty="0"/>
              <a:t>薬の安全性と有効性を証明</a:t>
            </a:r>
            <a:br>
              <a:rPr lang="en-US" altLang="ja-JP" sz="1400" b="1" dirty="0"/>
            </a:br>
            <a:r>
              <a:rPr lang="ja-JP" altLang="en-US" sz="1400" b="1" dirty="0"/>
              <a:t>する症例データを収集し，</a:t>
            </a:r>
            <a:endParaRPr lang="en-US" altLang="ja-JP" sz="1400" b="1" dirty="0"/>
          </a:p>
          <a:p>
            <a:pPr algn="ctr"/>
            <a:r>
              <a:rPr lang="ja-JP" altLang="en-US" sz="1400" b="1" dirty="0"/>
              <a:t>その薬剤が将来患者さんの役に立つのか，</a:t>
            </a:r>
            <a:br>
              <a:rPr lang="en-US" altLang="ja-JP" sz="1400" b="1" dirty="0"/>
            </a:br>
            <a:r>
              <a:rPr lang="ja-JP" altLang="en-US" sz="1400" b="1" dirty="0"/>
              <a:t>試験の結果を出す仕事．</a:t>
            </a:r>
            <a:endParaRPr lang="en-US" altLang="ja-JP" sz="1400" b="1" dirty="0"/>
          </a:p>
          <a:p>
            <a:pPr algn="ctr"/>
            <a:r>
              <a:rPr lang="en-US" altLang="ja-JP" sz="1400" b="1" dirty="0"/>
              <a:t>CRA</a:t>
            </a:r>
            <a:r>
              <a:rPr lang="ja-JP" altLang="en-US" sz="1400" b="1" dirty="0"/>
              <a:t>が担う役割・責任は</a:t>
            </a:r>
            <a:endParaRPr lang="en-US" altLang="ja-JP" sz="1400" b="1" dirty="0"/>
          </a:p>
          <a:p>
            <a:pPr algn="ctr"/>
            <a:r>
              <a:rPr lang="ja-JP" altLang="en-US" sz="1400" b="1" dirty="0"/>
              <a:t>非常に大きい</a:t>
            </a:r>
            <a:endParaRPr lang="en-US" altLang="ja-JP" sz="1400" b="1" dirty="0"/>
          </a:p>
        </p:txBody>
      </p:sp>
      <p:sp>
        <p:nvSpPr>
          <p:cNvPr id="2" name="テキスト ボックス 1">
            <a:extLst>
              <a:ext uri="{FF2B5EF4-FFF2-40B4-BE49-F238E27FC236}">
                <a16:creationId xmlns:a16="http://schemas.microsoft.com/office/drawing/2014/main" id="{D0725456-723A-4284-8A5C-D9A8423ABCFA}"/>
              </a:ext>
            </a:extLst>
          </p:cNvPr>
          <p:cNvSpPr txBox="1"/>
          <p:nvPr/>
        </p:nvSpPr>
        <p:spPr>
          <a:xfrm>
            <a:off x="5004048" y="1448860"/>
            <a:ext cx="2132315" cy="584775"/>
          </a:xfrm>
          <a:prstGeom prst="rect">
            <a:avLst/>
          </a:prstGeom>
          <a:noFill/>
        </p:spPr>
        <p:txBody>
          <a:bodyPr wrap="none" rtlCol="0">
            <a:spAutoFit/>
          </a:bodyPr>
          <a:lstStyle/>
          <a:p>
            <a:r>
              <a:rPr lang="ja-JP" altLang="en-US" sz="1600" dirty="0"/>
              <a:t>何のために，</a:t>
            </a:r>
            <a:endParaRPr lang="en-US" altLang="ja-JP" sz="1600" dirty="0"/>
          </a:p>
          <a:p>
            <a:r>
              <a:rPr lang="ja-JP" altLang="en-US" sz="1600" dirty="0"/>
              <a:t>何故それを行うのか？</a:t>
            </a:r>
            <a:endParaRPr lang="en-US" altLang="ja-JP" sz="1600" dirty="0"/>
          </a:p>
        </p:txBody>
      </p:sp>
      <p:sp>
        <p:nvSpPr>
          <p:cNvPr id="11" name="テキスト ボックス 10">
            <a:extLst>
              <a:ext uri="{FF2B5EF4-FFF2-40B4-BE49-F238E27FC236}">
                <a16:creationId xmlns:a16="http://schemas.microsoft.com/office/drawing/2014/main" id="{0FF72B53-A4FF-4056-BA3C-A8AD0424340F}"/>
              </a:ext>
            </a:extLst>
          </p:cNvPr>
          <p:cNvSpPr txBox="1"/>
          <p:nvPr/>
        </p:nvSpPr>
        <p:spPr>
          <a:xfrm>
            <a:off x="6893455" y="2922862"/>
            <a:ext cx="2145071" cy="830997"/>
          </a:xfrm>
          <a:prstGeom prst="rect">
            <a:avLst/>
          </a:prstGeom>
          <a:noFill/>
        </p:spPr>
        <p:txBody>
          <a:bodyPr wrap="square" rtlCol="0">
            <a:spAutoFit/>
          </a:bodyPr>
          <a:lstStyle/>
          <a:p>
            <a:r>
              <a:rPr kumimoji="1" lang="ja-JP" altLang="en-US" sz="1600" dirty="0"/>
              <a:t>誰</a:t>
            </a:r>
            <a:r>
              <a:rPr lang="ja-JP" altLang="en-US" sz="1600" dirty="0"/>
              <a:t>が</a:t>
            </a:r>
            <a:r>
              <a:rPr kumimoji="1" lang="ja-JP" altLang="en-US" sz="1600" dirty="0"/>
              <a:t>行うのか？</a:t>
            </a:r>
            <a:endParaRPr kumimoji="1" lang="en-US" altLang="ja-JP" sz="1600" dirty="0"/>
          </a:p>
          <a:p>
            <a:r>
              <a:rPr lang="ja-JP" altLang="en-US" sz="1600" dirty="0"/>
              <a:t>誰に対して行わなければならないのか？</a:t>
            </a:r>
            <a:endParaRPr kumimoji="1" lang="ja-JP" altLang="en-US" sz="1600" dirty="0"/>
          </a:p>
        </p:txBody>
      </p:sp>
      <p:sp>
        <p:nvSpPr>
          <p:cNvPr id="12" name="テキスト ボックス 11">
            <a:extLst>
              <a:ext uri="{FF2B5EF4-FFF2-40B4-BE49-F238E27FC236}">
                <a16:creationId xmlns:a16="http://schemas.microsoft.com/office/drawing/2014/main" id="{4D3067FD-F86E-4C23-AC0F-C6A0CAA93A10}"/>
              </a:ext>
            </a:extLst>
          </p:cNvPr>
          <p:cNvSpPr txBox="1"/>
          <p:nvPr/>
        </p:nvSpPr>
        <p:spPr>
          <a:xfrm>
            <a:off x="6914668" y="4572748"/>
            <a:ext cx="1931939" cy="1107996"/>
          </a:xfrm>
          <a:prstGeom prst="rect">
            <a:avLst/>
          </a:prstGeom>
          <a:noFill/>
        </p:spPr>
        <p:txBody>
          <a:bodyPr wrap="square" rtlCol="0">
            <a:spAutoFit/>
          </a:bodyPr>
          <a:lstStyle/>
          <a:p>
            <a:r>
              <a:rPr lang="ja-JP" altLang="en-US" sz="1600" dirty="0"/>
              <a:t>いつ実施するのが</a:t>
            </a:r>
            <a:endParaRPr lang="en-US" altLang="ja-JP" sz="1600" dirty="0"/>
          </a:p>
          <a:p>
            <a:r>
              <a:rPr lang="ja-JP" altLang="en-US" sz="1600" dirty="0"/>
              <a:t>適切か？</a:t>
            </a:r>
            <a:endParaRPr lang="en-US" altLang="ja-JP" sz="1600" dirty="0"/>
          </a:p>
          <a:p>
            <a:r>
              <a:rPr kumimoji="1" lang="ja-JP" altLang="en-US" sz="1600" dirty="0"/>
              <a:t>いつ実施しなければ</a:t>
            </a:r>
            <a:endParaRPr kumimoji="1" lang="en-US" altLang="ja-JP" sz="1600" dirty="0"/>
          </a:p>
          <a:p>
            <a:r>
              <a:rPr kumimoji="1" lang="ja-JP" altLang="en-US" sz="1600" dirty="0"/>
              <a:t>ならないのか？</a:t>
            </a:r>
          </a:p>
        </p:txBody>
      </p:sp>
      <p:sp>
        <p:nvSpPr>
          <p:cNvPr id="13" name="テキスト ボックス 12">
            <a:extLst>
              <a:ext uri="{FF2B5EF4-FFF2-40B4-BE49-F238E27FC236}">
                <a16:creationId xmlns:a16="http://schemas.microsoft.com/office/drawing/2014/main" id="{71FCE426-56C3-475F-9672-EB416C988512}"/>
              </a:ext>
            </a:extLst>
          </p:cNvPr>
          <p:cNvSpPr txBox="1"/>
          <p:nvPr/>
        </p:nvSpPr>
        <p:spPr>
          <a:xfrm>
            <a:off x="5151270" y="6245475"/>
            <a:ext cx="2459328" cy="338554"/>
          </a:xfrm>
          <a:prstGeom prst="rect">
            <a:avLst/>
          </a:prstGeom>
          <a:noFill/>
        </p:spPr>
        <p:txBody>
          <a:bodyPr wrap="none" rtlCol="0">
            <a:spAutoFit/>
          </a:bodyPr>
          <a:lstStyle/>
          <a:p>
            <a:r>
              <a:rPr lang="en-US" altLang="ja-JP" sz="1600" dirty="0"/>
              <a:t>Focus</a:t>
            </a:r>
            <a:r>
              <a:rPr lang="ja-JP" altLang="en-US" sz="1600" dirty="0"/>
              <a:t>すべきことは何か？</a:t>
            </a:r>
            <a:endParaRPr kumimoji="1" lang="ja-JP" altLang="en-US" sz="1600" dirty="0"/>
          </a:p>
        </p:txBody>
      </p:sp>
      <p:sp>
        <p:nvSpPr>
          <p:cNvPr id="14" name="テキスト ボックス 13">
            <a:extLst>
              <a:ext uri="{FF2B5EF4-FFF2-40B4-BE49-F238E27FC236}">
                <a16:creationId xmlns:a16="http://schemas.microsoft.com/office/drawing/2014/main" id="{9E5CD66B-0FED-4A85-AC12-08E37EF7D0F4}"/>
              </a:ext>
            </a:extLst>
          </p:cNvPr>
          <p:cNvSpPr txBox="1"/>
          <p:nvPr/>
        </p:nvSpPr>
        <p:spPr>
          <a:xfrm>
            <a:off x="421851" y="4566597"/>
            <a:ext cx="2175596" cy="584775"/>
          </a:xfrm>
          <a:prstGeom prst="rect">
            <a:avLst/>
          </a:prstGeom>
          <a:noFill/>
        </p:spPr>
        <p:txBody>
          <a:bodyPr wrap="none" rtlCol="0">
            <a:spAutoFit/>
          </a:bodyPr>
          <a:lstStyle/>
          <a:p>
            <a:r>
              <a:rPr kumimoji="1" lang="ja-JP" altLang="en-US" sz="1600" dirty="0"/>
              <a:t>依頼者 </a:t>
            </a:r>
            <a:r>
              <a:rPr kumimoji="1" lang="en-US" altLang="ja-JP" sz="1600" dirty="0"/>
              <a:t>or </a:t>
            </a:r>
            <a:r>
              <a:rPr kumimoji="1" lang="ja-JP" altLang="en-US" sz="1600" dirty="0"/>
              <a:t>医療機関</a:t>
            </a:r>
            <a:endParaRPr kumimoji="1" lang="en-US" altLang="ja-JP" sz="1600" dirty="0"/>
          </a:p>
          <a:p>
            <a:r>
              <a:rPr lang="ja-JP" altLang="en-US" sz="1600" dirty="0"/>
              <a:t>どこで行う</a:t>
            </a:r>
            <a:r>
              <a:rPr kumimoji="1" lang="ja-JP" altLang="en-US" sz="1600" dirty="0"/>
              <a:t>べきことか？</a:t>
            </a:r>
            <a:endParaRPr kumimoji="1" lang="en-US" altLang="ja-JP" sz="1600" dirty="0"/>
          </a:p>
        </p:txBody>
      </p:sp>
      <p:sp>
        <p:nvSpPr>
          <p:cNvPr id="15" name="テキスト ボックス 14">
            <a:extLst>
              <a:ext uri="{FF2B5EF4-FFF2-40B4-BE49-F238E27FC236}">
                <a16:creationId xmlns:a16="http://schemas.microsoft.com/office/drawing/2014/main" id="{604D90AD-A8BF-446F-81DC-30AFF29AC975}"/>
              </a:ext>
            </a:extLst>
          </p:cNvPr>
          <p:cNvSpPr txBox="1"/>
          <p:nvPr/>
        </p:nvSpPr>
        <p:spPr>
          <a:xfrm>
            <a:off x="349374" y="3048611"/>
            <a:ext cx="2228495" cy="584775"/>
          </a:xfrm>
          <a:prstGeom prst="rect">
            <a:avLst/>
          </a:prstGeom>
          <a:noFill/>
        </p:spPr>
        <p:txBody>
          <a:bodyPr wrap="none" rtlCol="0">
            <a:spAutoFit/>
          </a:bodyPr>
          <a:lstStyle/>
          <a:p>
            <a:r>
              <a:rPr kumimoji="1" lang="ja-JP" altLang="en-US" sz="1600" dirty="0"/>
              <a:t>どのように行うべきか？</a:t>
            </a:r>
            <a:endParaRPr kumimoji="1" lang="en-US" altLang="ja-JP" sz="1600" dirty="0"/>
          </a:p>
          <a:p>
            <a:r>
              <a:rPr lang="ja-JP" altLang="en-US" sz="1600" dirty="0"/>
              <a:t>それが最善か？</a:t>
            </a:r>
            <a:endParaRPr kumimoji="1" lang="ja-JP" altLang="en-US" sz="1600" dirty="0"/>
          </a:p>
        </p:txBody>
      </p:sp>
      <p:pic>
        <p:nvPicPr>
          <p:cNvPr id="16" name="図 15">
            <a:extLst>
              <a:ext uri="{FF2B5EF4-FFF2-40B4-BE49-F238E27FC236}">
                <a16:creationId xmlns:a16="http://schemas.microsoft.com/office/drawing/2014/main" id="{F8693462-C8CC-4787-9EB5-6F8C59331D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865" y="5313151"/>
            <a:ext cx="1486322" cy="1486322"/>
          </a:xfrm>
          <a:prstGeom prst="rect">
            <a:avLst/>
          </a:prstGeom>
        </p:spPr>
      </p:pic>
      <p:sp>
        <p:nvSpPr>
          <p:cNvPr id="17" name="テキスト ボックス 16">
            <a:extLst>
              <a:ext uri="{FF2B5EF4-FFF2-40B4-BE49-F238E27FC236}">
                <a16:creationId xmlns:a16="http://schemas.microsoft.com/office/drawing/2014/main" id="{5D913DFB-761A-42DD-8062-564F70172AF5}"/>
              </a:ext>
            </a:extLst>
          </p:cNvPr>
          <p:cNvSpPr txBox="1"/>
          <p:nvPr/>
        </p:nvSpPr>
        <p:spPr>
          <a:xfrm rot="20749272">
            <a:off x="145897" y="5982136"/>
            <a:ext cx="2164375" cy="338554"/>
          </a:xfrm>
          <a:prstGeom prst="rect">
            <a:avLst/>
          </a:prstGeom>
          <a:noFill/>
        </p:spPr>
        <p:txBody>
          <a:bodyPr wrap="none" rtlCol="0">
            <a:spAutoFit/>
          </a:bodyPr>
          <a:lstStyle/>
          <a:p>
            <a:r>
              <a:rPr kumimoji="1" lang="ja-JP" altLang="en-US" sz="1600" b="1" dirty="0">
                <a:solidFill>
                  <a:srgbClr val="FF0000"/>
                </a:solidFill>
              </a:rPr>
              <a:t>既存の壁を打ち破る！</a:t>
            </a:r>
          </a:p>
        </p:txBody>
      </p:sp>
      <p:sp>
        <p:nvSpPr>
          <p:cNvPr id="19" name="スライド番号プレースホルダー 12">
            <a:extLst>
              <a:ext uri="{FF2B5EF4-FFF2-40B4-BE49-F238E27FC236}">
                <a16:creationId xmlns:a16="http://schemas.microsoft.com/office/drawing/2014/main" id="{078942BA-5D79-4304-9EB9-7D9F89BDF977}"/>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18</a:t>
            </a:fld>
            <a:endParaRPr lang="en-US" altLang="ja-JP" dirty="0"/>
          </a:p>
        </p:txBody>
      </p:sp>
      <p:sp>
        <p:nvSpPr>
          <p:cNvPr id="3" name="四角形: 角を丸くする 2">
            <a:extLst>
              <a:ext uri="{FF2B5EF4-FFF2-40B4-BE49-F238E27FC236}">
                <a16:creationId xmlns:a16="http://schemas.microsoft.com/office/drawing/2014/main" id="{091B6C9F-06D4-4D98-A6D0-B2A54E57532B}"/>
              </a:ext>
            </a:extLst>
          </p:cNvPr>
          <p:cNvSpPr/>
          <p:nvPr/>
        </p:nvSpPr>
        <p:spPr>
          <a:xfrm>
            <a:off x="186956" y="1381612"/>
            <a:ext cx="3419889" cy="1131948"/>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solidFill>
                  <a:srgbClr val="FF0000"/>
                </a:solidFill>
              </a:rPr>
              <a:t>自らの行動の過不足を日常的に確認し，改善のためのサイクルを回すことが重要</a:t>
            </a:r>
          </a:p>
        </p:txBody>
      </p:sp>
      <p:sp>
        <p:nvSpPr>
          <p:cNvPr id="18" name="スライド番号プレースホルダー 1">
            <a:extLst>
              <a:ext uri="{FF2B5EF4-FFF2-40B4-BE49-F238E27FC236}">
                <a16:creationId xmlns:a16="http://schemas.microsoft.com/office/drawing/2014/main" id="{592076CE-00D9-4ECA-A72C-995026CD4200}"/>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271001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0D063A7-9AF3-49B9-8D65-510FCD8926DA}"/>
              </a:ext>
            </a:extLst>
          </p:cNvPr>
          <p:cNvSpPr>
            <a:spLocks noGrp="1"/>
          </p:cNvSpPr>
          <p:nvPr>
            <p:ph type="title"/>
          </p:nvPr>
        </p:nvSpPr>
        <p:spPr>
          <a:xfrm>
            <a:off x="458742" y="515813"/>
            <a:ext cx="8229600" cy="562074"/>
          </a:xfrm>
        </p:spPr>
        <p:txBody>
          <a:bodyPr/>
          <a:lstStyle/>
          <a:p>
            <a:r>
              <a:rPr kumimoji="1" lang="ja-JP" altLang="en-US" sz="2800" dirty="0"/>
              <a:t>最後に・・・</a:t>
            </a:r>
          </a:p>
        </p:txBody>
      </p:sp>
      <p:sp>
        <p:nvSpPr>
          <p:cNvPr id="4" name="コンテンツ プレースホルダー 3">
            <a:extLst>
              <a:ext uri="{FF2B5EF4-FFF2-40B4-BE49-F238E27FC236}">
                <a16:creationId xmlns:a16="http://schemas.microsoft.com/office/drawing/2014/main" id="{A0516FBA-F687-4B61-874F-1B7B74DCE244}"/>
              </a:ext>
            </a:extLst>
          </p:cNvPr>
          <p:cNvSpPr>
            <a:spLocks noGrp="1"/>
          </p:cNvSpPr>
          <p:nvPr>
            <p:ph idx="1"/>
          </p:nvPr>
        </p:nvSpPr>
        <p:spPr>
          <a:xfrm>
            <a:off x="736308" y="1520788"/>
            <a:ext cx="7694028" cy="2108698"/>
          </a:xfrm>
        </p:spPr>
        <p:txBody>
          <a:bodyPr/>
          <a:lstStyle/>
          <a:p>
            <a:pPr marL="0" indent="0">
              <a:buNone/>
            </a:pPr>
            <a:r>
              <a:rPr lang="ja-JP" altLang="en-US" sz="2000" dirty="0"/>
              <a:t>改めて，</a:t>
            </a:r>
            <a:r>
              <a:rPr lang="en-US" altLang="ja-JP" sz="2000" dirty="0"/>
              <a:t>CRA</a:t>
            </a:r>
            <a:r>
              <a:rPr lang="ja-JP" altLang="en-US" sz="2000" dirty="0"/>
              <a:t>の役割・存在意義について考えてみましょう．</a:t>
            </a:r>
            <a:endParaRPr lang="en-US" altLang="ja-JP" sz="2000" dirty="0"/>
          </a:p>
          <a:p>
            <a:pPr marL="0" indent="0">
              <a:buNone/>
            </a:pPr>
            <a:endParaRPr lang="en-US" altLang="ja-JP" sz="1400" dirty="0"/>
          </a:p>
          <a:p>
            <a:pPr marL="0" indent="0">
              <a:buNone/>
            </a:pPr>
            <a:r>
              <a:rPr lang="ja-JP" altLang="en-US" sz="2000" dirty="0"/>
              <a:t>患者さんのカルテにアクセスすることを許され，医療現場から生の声を聞くことができるのが</a:t>
            </a:r>
            <a:r>
              <a:rPr lang="en-US" altLang="ja-JP" sz="2000" dirty="0"/>
              <a:t>CRA</a:t>
            </a:r>
            <a:r>
              <a:rPr lang="ja-JP" altLang="en-US" sz="2000" dirty="0"/>
              <a:t>です．</a:t>
            </a:r>
          </a:p>
          <a:p>
            <a:pPr marL="0" indent="0">
              <a:buNone/>
            </a:pPr>
            <a:r>
              <a:rPr lang="en-US" altLang="ja-JP" sz="2000" dirty="0"/>
              <a:t>CRA</a:t>
            </a:r>
            <a:r>
              <a:rPr lang="ja-JP" altLang="en-US" sz="2000" dirty="0"/>
              <a:t>が回収したデータが良くも悪くも試験の結果に繋がり，その薬剤が将来患者さんの役に立つのか否かの判断に影響します．</a:t>
            </a:r>
            <a:endParaRPr lang="en-US" altLang="ja-JP" sz="2000" dirty="0"/>
          </a:p>
        </p:txBody>
      </p:sp>
      <p:sp>
        <p:nvSpPr>
          <p:cNvPr id="19" name="スライド番号プレースホルダー 12">
            <a:extLst>
              <a:ext uri="{FF2B5EF4-FFF2-40B4-BE49-F238E27FC236}">
                <a16:creationId xmlns:a16="http://schemas.microsoft.com/office/drawing/2014/main" id="{078942BA-5D79-4304-9EB9-7D9F89BDF977}"/>
              </a:ext>
            </a:extLst>
          </p:cNvPr>
          <p:cNvSpPr>
            <a:spLocks noGrp="1"/>
          </p:cNvSpPr>
          <p:nvPr>
            <p:ph type="sldNum" sz="quarter" idx="12"/>
          </p:nvPr>
        </p:nvSpPr>
        <p:spPr>
          <a:xfrm>
            <a:off x="6877050" y="6381328"/>
            <a:ext cx="2133600" cy="476250"/>
          </a:xfrm>
        </p:spPr>
        <p:txBody>
          <a:bodyPr/>
          <a:lstStyle/>
          <a:p>
            <a:pPr>
              <a:defRPr/>
            </a:pPr>
            <a:fld id="{D3F69FE2-FE40-4060-BD90-5799B4FE588D}" type="slidenum">
              <a:rPr lang="en-US" altLang="ja-JP" smtClean="0"/>
              <a:pPr>
                <a:defRPr/>
              </a:pPr>
              <a:t>19</a:t>
            </a:fld>
            <a:endParaRPr lang="en-US" altLang="ja-JP" dirty="0"/>
          </a:p>
        </p:txBody>
      </p:sp>
      <p:sp>
        <p:nvSpPr>
          <p:cNvPr id="21" name="正方形/長方形 20">
            <a:extLst>
              <a:ext uri="{FF2B5EF4-FFF2-40B4-BE49-F238E27FC236}">
                <a16:creationId xmlns:a16="http://schemas.microsoft.com/office/drawing/2014/main" id="{5A629A5A-E9AD-4AE5-8612-A912B647997A}"/>
              </a:ext>
            </a:extLst>
          </p:cNvPr>
          <p:cNvSpPr/>
          <p:nvPr/>
        </p:nvSpPr>
        <p:spPr>
          <a:xfrm>
            <a:off x="736308" y="3769960"/>
            <a:ext cx="7791692" cy="1933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ct val="20000"/>
              </a:spcBef>
            </a:pPr>
            <a:r>
              <a:rPr lang="ja-JP" altLang="en-US" sz="2000" dirty="0">
                <a:latin typeface="+mn-lt"/>
                <a:ea typeface="+mn-ea"/>
              </a:rPr>
              <a:t>患者さんの善意のもとに実施される治験，患者さん一人ひとりのデータの重さをしっかり受け止めながら，感謝の気持ちを持って，何よりも患者さんの安全性を最優先に，責務を全うすることが求められます．</a:t>
            </a:r>
          </a:p>
        </p:txBody>
      </p:sp>
      <p:grpSp>
        <p:nvGrpSpPr>
          <p:cNvPr id="2" name="グループ化 1">
            <a:extLst>
              <a:ext uri="{FF2B5EF4-FFF2-40B4-BE49-F238E27FC236}">
                <a16:creationId xmlns:a16="http://schemas.microsoft.com/office/drawing/2014/main" id="{D0CBDCC1-26B4-40AF-A8CE-B613AADE8968}"/>
              </a:ext>
            </a:extLst>
          </p:cNvPr>
          <p:cNvGrpSpPr/>
          <p:nvPr/>
        </p:nvGrpSpPr>
        <p:grpSpPr>
          <a:xfrm>
            <a:off x="7145536" y="4584364"/>
            <a:ext cx="1865114" cy="2109857"/>
            <a:chOff x="7145536" y="4584364"/>
            <a:chExt cx="1865114" cy="2109857"/>
          </a:xfrm>
        </p:grpSpPr>
        <p:pic>
          <p:nvPicPr>
            <p:cNvPr id="18" name="図 17">
              <a:extLst>
                <a:ext uri="{FF2B5EF4-FFF2-40B4-BE49-F238E27FC236}">
                  <a16:creationId xmlns:a16="http://schemas.microsoft.com/office/drawing/2014/main" id="{4B7572A2-FDFC-473C-A623-DB607F29B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5536" y="4584364"/>
              <a:ext cx="1865114" cy="2109857"/>
            </a:xfrm>
            <a:prstGeom prst="rect">
              <a:avLst/>
            </a:prstGeom>
          </p:spPr>
        </p:pic>
        <p:sp>
          <p:nvSpPr>
            <p:cNvPr id="22" name="テキスト ボックス 21">
              <a:extLst>
                <a:ext uri="{FF2B5EF4-FFF2-40B4-BE49-F238E27FC236}">
                  <a16:creationId xmlns:a16="http://schemas.microsoft.com/office/drawing/2014/main" id="{D61B00DC-1513-40A1-886B-4571E138AD32}"/>
                </a:ext>
              </a:extLst>
            </p:cNvPr>
            <p:cNvSpPr txBox="1"/>
            <p:nvPr/>
          </p:nvSpPr>
          <p:spPr>
            <a:xfrm>
              <a:off x="7732188" y="4841675"/>
              <a:ext cx="1187376" cy="584775"/>
            </a:xfrm>
            <a:prstGeom prst="rect">
              <a:avLst/>
            </a:prstGeom>
            <a:noFill/>
          </p:spPr>
          <p:txBody>
            <a:bodyPr wrap="square" rtlCol="0">
              <a:spAutoFit/>
            </a:bodyPr>
            <a:lstStyle/>
            <a:p>
              <a:r>
                <a:rPr kumimoji="1" lang="en-US" altLang="ja-JP" sz="1600" b="1" dirty="0">
                  <a:solidFill>
                    <a:srgbClr val="FF0000"/>
                  </a:solidFill>
                </a:rPr>
                <a:t>You</a:t>
              </a:r>
              <a:r>
                <a:rPr kumimoji="1" lang="ja-JP" altLang="en-US" sz="1600" b="1" dirty="0">
                  <a:solidFill>
                    <a:srgbClr val="FF0000"/>
                  </a:solidFill>
                </a:rPr>
                <a:t> </a:t>
              </a:r>
              <a:r>
                <a:rPr kumimoji="1" lang="en-US" altLang="ja-JP" sz="1600" b="1" dirty="0">
                  <a:solidFill>
                    <a:srgbClr val="FF0000"/>
                  </a:solidFill>
                </a:rPr>
                <a:t>can</a:t>
              </a:r>
              <a:r>
                <a:rPr kumimoji="1" lang="ja-JP" altLang="en-US" sz="1600" b="1" dirty="0">
                  <a:solidFill>
                    <a:srgbClr val="FF0000"/>
                  </a:solidFill>
                </a:rPr>
                <a:t> </a:t>
              </a:r>
              <a:endParaRPr kumimoji="1" lang="en-US" altLang="ja-JP" sz="1600" b="1" dirty="0">
                <a:solidFill>
                  <a:srgbClr val="FF0000"/>
                </a:solidFill>
              </a:endParaRPr>
            </a:p>
            <a:p>
              <a:r>
                <a:rPr lang="ja-JP" altLang="en-US" sz="1600" b="1" dirty="0">
                  <a:solidFill>
                    <a:srgbClr val="FF0000"/>
                  </a:solidFill>
                </a:rPr>
                <a:t>　　　</a:t>
              </a:r>
              <a:r>
                <a:rPr kumimoji="1" lang="en-US" altLang="ja-JP" sz="1600" b="1" dirty="0">
                  <a:solidFill>
                    <a:srgbClr val="FF0000"/>
                  </a:solidFill>
                </a:rPr>
                <a:t>do</a:t>
              </a:r>
              <a:r>
                <a:rPr kumimoji="1" lang="ja-JP" altLang="en-US" sz="1600" b="1" dirty="0">
                  <a:solidFill>
                    <a:srgbClr val="FF0000"/>
                  </a:solidFill>
                </a:rPr>
                <a:t> </a:t>
              </a:r>
              <a:r>
                <a:rPr kumimoji="1" lang="en-US" altLang="ja-JP" sz="1600" b="1" dirty="0">
                  <a:solidFill>
                    <a:srgbClr val="FF0000"/>
                  </a:solidFill>
                </a:rPr>
                <a:t>it</a:t>
              </a:r>
              <a:r>
                <a:rPr kumimoji="1" lang="ja-JP" altLang="en-US" sz="1600" b="1" dirty="0">
                  <a:solidFill>
                    <a:srgbClr val="FF0000"/>
                  </a:solidFill>
                </a:rPr>
                <a:t> </a:t>
              </a:r>
              <a:r>
                <a:rPr kumimoji="1" lang="en-US" altLang="ja-JP" sz="1600" b="1" dirty="0">
                  <a:solidFill>
                    <a:srgbClr val="FF0000"/>
                  </a:solidFill>
                </a:rPr>
                <a:t>!</a:t>
              </a:r>
              <a:endParaRPr kumimoji="1" lang="ja-JP" altLang="en-US" sz="1600" b="1" dirty="0">
                <a:solidFill>
                  <a:srgbClr val="FF0000"/>
                </a:solidFill>
              </a:endParaRPr>
            </a:p>
          </p:txBody>
        </p:sp>
      </p:grpSp>
      <p:sp>
        <p:nvSpPr>
          <p:cNvPr id="9" name="正方形/長方形 8">
            <a:extLst>
              <a:ext uri="{FF2B5EF4-FFF2-40B4-BE49-F238E27FC236}">
                <a16:creationId xmlns:a16="http://schemas.microsoft.com/office/drawing/2014/main" id="{D8170A41-61CD-4340-B225-53713EE19218}"/>
              </a:ext>
            </a:extLst>
          </p:cNvPr>
          <p:cNvSpPr/>
          <p:nvPr/>
        </p:nvSpPr>
        <p:spPr>
          <a:xfrm>
            <a:off x="736308" y="5035565"/>
            <a:ext cx="6658642" cy="83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ct val="20000"/>
              </a:spcBef>
            </a:pPr>
            <a:r>
              <a:rPr lang="en-US" altLang="ja-JP" sz="2000" dirty="0">
                <a:latin typeface="+mn-lt"/>
                <a:ea typeface="+mn-ea"/>
              </a:rPr>
              <a:t>CRA</a:t>
            </a:r>
            <a:r>
              <a:rPr lang="ja-JP" altLang="en-US" sz="2000" dirty="0">
                <a:latin typeface="+mn-lt"/>
                <a:ea typeface="+mn-ea"/>
              </a:rPr>
              <a:t>の業務効率化と適正化が，日本の治験のコストダウンと国際競争力アップに繋がります！</a:t>
            </a:r>
          </a:p>
        </p:txBody>
      </p:sp>
      <p:sp>
        <p:nvSpPr>
          <p:cNvPr id="10" name="スライド番号プレースホルダー 1">
            <a:extLst>
              <a:ext uri="{FF2B5EF4-FFF2-40B4-BE49-F238E27FC236}">
                <a16:creationId xmlns:a16="http://schemas.microsoft.com/office/drawing/2014/main" id="{9B57E439-8200-4613-AAF3-91C5BA495070}"/>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16967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348BA6B5-6B99-49E3-BD6F-9D51382DC59F}"/>
              </a:ext>
            </a:extLst>
          </p:cNvPr>
          <p:cNvGraphicFramePr>
            <a:graphicFrameLocks/>
          </p:cNvGraphicFramePr>
          <p:nvPr>
            <p:extLst>
              <p:ext uri="{D42A27DB-BD31-4B8C-83A1-F6EECF244321}">
                <p14:modId xmlns:p14="http://schemas.microsoft.com/office/powerpoint/2010/main" val="699256318"/>
              </p:ext>
            </p:extLst>
          </p:nvPr>
        </p:nvGraphicFramePr>
        <p:xfrm>
          <a:off x="611560" y="1801669"/>
          <a:ext cx="4104452" cy="1361440"/>
        </p:xfrm>
        <a:graphic>
          <a:graphicData uri="http://schemas.openxmlformats.org/drawingml/2006/table">
            <a:tbl>
              <a:tblPr firstRow="1" bandRow="1">
                <a:tableStyleId>{00A15C55-8517-42AA-B614-E9B94910E393}</a:tableStyleId>
              </a:tblPr>
              <a:tblGrid>
                <a:gridCol w="1008112">
                  <a:extLst>
                    <a:ext uri="{9D8B030D-6E8A-4147-A177-3AD203B41FA5}">
                      <a16:colId xmlns:a16="http://schemas.microsoft.com/office/drawing/2014/main" val="20000"/>
                    </a:ext>
                  </a:extLst>
                </a:gridCol>
                <a:gridCol w="3096340">
                  <a:extLst>
                    <a:ext uri="{9D8B030D-6E8A-4147-A177-3AD203B41FA5}">
                      <a16:colId xmlns:a16="http://schemas.microsoft.com/office/drawing/2014/main" val="20001"/>
                    </a:ext>
                  </a:extLst>
                </a:gridCol>
              </a:tblGrid>
              <a:tr h="0">
                <a:tc>
                  <a:txBody>
                    <a:bodyPr/>
                    <a:lstStyle/>
                    <a:p>
                      <a:pPr algn="ctr"/>
                      <a:r>
                        <a:rPr kumimoji="1" lang="ja-JP" altLang="en-US" sz="1200" b="1" dirty="0"/>
                        <a:t>名前</a:t>
                      </a:r>
                    </a:p>
                  </a:txBody>
                  <a:tcPr marL="81280" marR="81280" marT="40640" marB="406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t>医療機関名／会社名</a:t>
                      </a:r>
                    </a:p>
                  </a:txBody>
                  <a:tcPr marL="81280" marR="81280" marT="40640" marB="40640"/>
                </a:tc>
                <a:extLst>
                  <a:ext uri="{0D108BD9-81ED-4DB2-BD59-A6C34878D82A}">
                    <a16:rowId xmlns:a16="http://schemas.microsoft.com/office/drawing/2014/main" val="10000"/>
                  </a:ext>
                </a:extLst>
              </a:tr>
              <a:tr h="0">
                <a:tc>
                  <a:txBody>
                    <a:bodyPr/>
                    <a:lstStyle/>
                    <a:p>
                      <a:r>
                        <a:rPr kumimoji="1" lang="ja-JP" altLang="en-US" sz="1200" b="1" kern="1200" dirty="0">
                          <a:effectLst/>
                        </a:rPr>
                        <a:t>石山</a:t>
                      </a:r>
                      <a:r>
                        <a:rPr kumimoji="1" lang="en-US" altLang="ja-JP" sz="1200" b="1" kern="1200" baseline="0" dirty="0">
                          <a:effectLst/>
                        </a:rPr>
                        <a:t> </a:t>
                      </a:r>
                      <a:r>
                        <a:rPr kumimoji="1" lang="ja-JP" altLang="en-US" sz="1200" b="1" kern="1200" baseline="0" dirty="0">
                          <a:effectLst/>
                        </a:rPr>
                        <a:t>薫</a:t>
                      </a:r>
                      <a:endParaRPr kumimoji="1" lang="ja-JP" altLang="ja-JP" sz="1200" b="1" kern="1200" dirty="0">
                        <a:solidFill>
                          <a:schemeClr val="tx1"/>
                        </a:solidFill>
                        <a:effectLst/>
                        <a:latin typeface="+mn-ea"/>
                        <a:ea typeface="+mn-ea"/>
                        <a:cs typeface="Arial" panose="020B0604020202020204" pitchFamily="34" charset="0"/>
                      </a:endParaRPr>
                    </a:p>
                  </a:txBody>
                  <a:tcPr/>
                </a:tc>
                <a:tc>
                  <a:txBody>
                    <a:bodyPr/>
                    <a:lstStyle/>
                    <a:p>
                      <a:r>
                        <a:rPr kumimoji="1" lang="ja-JP" altLang="en-US" sz="1200" b="1" dirty="0"/>
                        <a:t>国立病院機構 近畿中央呼吸器センター</a:t>
                      </a:r>
                      <a:r>
                        <a:rPr kumimoji="1" lang="ja-JP" altLang="ja-JP" sz="1200" b="1" u="none" kern="1200" dirty="0">
                          <a:effectLst/>
                        </a:rPr>
                        <a:t>　</a:t>
                      </a:r>
                      <a:r>
                        <a:rPr kumimoji="1" lang="en-US" altLang="ja-JP" sz="1200" b="1" dirty="0"/>
                        <a:t>※</a:t>
                      </a:r>
                      <a:endParaRPr kumimoji="1" lang="ja-JP" altLang="en-US" sz="1200" b="1" dirty="0">
                        <a:solidFill>
                          <a:schemeClr val="tx1"/>
                        </a:solidFill>
                        <a:latin typeface="+mn-ea"/>
                        <a:ea typeface="+mn-ea"/>
                        <a:cs typeface="Arial" panose="020B0604020202020204" pitchFamily="34" charset="0"/>
                      </a:endParaRPr>
                    </a:p>
                  </a:txBody>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none" kern="1200" dirty="0">
                          <a:effectLst/>
                        </a:rPr>
                        <a:t>榎本</a:t>
                      </a:r>
                      <a:r>
                        <a:rPr kumimoji="1" lang="en-US" altLang="ja-JP" sz="1200" b="1" u="none" kern="1200" dirty="0">
                          <a:effectLst/>
                        </a:rPr>
                        <a:t> </a:t>
                      </a:r>
                      <a:r>
                        <a:rPr kumimoji="1" lang="ja-JP" altLang="ja-JP" sz="1200" b="1" u="none" kern="1200" dirty="0">
                          <a:effectLst/>
                        </a:rPr>
                        <a:t>有希子</a:t>
                      </a:r>
                      <a:endParaRPr kumimoji="1" lang="ja-JP" altLang="en-US" sz="1200" b="1" u="none" dirty="0">
                        <a:solidFill>
                          <a:schemeClr val="tx1"/>
                        </a:solidFill>
                        <a:latin typeface="+mn-ea"/>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kern="1200" dirty="0">
                          <a:effectLst/>
                        </a:rPr>
                        <a:t>日本大学医学部附属</a:t>
                      </a:r>
                      <a:r>
                        <a:rPr kumimoji="1" lang="ja-JP" altLang="ja-JP" sz="1200" b="1" u="none" kern="1200" dirty="0">
                          <a:effectLst/>
                        </a:rPr>
                        <a:t>板橋</a:t>
                      </a:r>
                      <a:r>
                        <a:rPr kumimoji="1" lang="ja-JP" altLang="en-US" sz="1200" b="1" u="none" kern="1200" dirty="0">
                          <a:effectLst/>
                        </a:rPr>
                        <a:t>病院</a:t>
                      </a:r>
                      <a:r>
                        <a:rPr kumimoji="1" lang="ja-JP" altLang="ja-JP" sz="1200" b="1" u="none" kern="1200" dirty="0">
                          <a:effectLst/>
                        </a:rPr>
                        <a:t>　</a:t>
                      </a:r>
                      <a:r>
                        <a:rPr kumimoji="1" lang="en-US" altLang="ja-JP" sz="1200" b="1" dirty="0"/>
                        <a:t>※</a:t>
                      </a:r>
                      <a:endParaRPr kumimoji="1" lang="ja-JP" altLang="en-US" sz="1200" b="1" u="none" dirty="0">
                        <a:solidFill>
                          <a:schemeClr val="tx1"/>
                        </a:solidFill>
                        <a:latin typeface="+mn-ea"/>
                        <a:ea typeface="+mn-ea"/>
                        <a:cs typeface="Arial" panose="020B0604020202020204" pitchFamily="34" charset="0"/>
                      </a:endParaRPr>
                    </a:p>
                  </a:txBody>
                  <a:tcPr/>
                </a:tc>
                <a:extLst>
                  <a:ext uri="{0D108BD9-81ED-4DB2-BD59-A6C34878D82A}">
                    <a16:rowId xmlns:a16="http://schemas.microsoft.com/office/drawing/2014/main" val="10002"/>
                  </a:ext>
                </a:extLst>
              </a:tr>
              <a:tr h="0">
                <a:tc>
                  <a:txBody>
                    <a:bodyPr/>
                    <a:lstStyle/>
                    <a:p>
                      <a:r>
                        <a:rPr kumimoji="1" lang="ja-JP" altLang="en-US" sz="1200" b="1" u="none" kern="1200" dirty="0">
                          <a:effectLst/>
                        </a:rPr>
                        <a:t>木村 雪絵</a:t>
                      </a:r>
                      <a:endParaRPr kumimoji="1" lang="ja-JP" altLang="ja-JP" sz="1200" b="1" u="none" kern="1200" dirty="0">
                        <a:solidFill>
                          <a:schemeClr val="tx1"/>
                        </a:solidFill>
                        <a:effectLst/>
                        <a:latin typeface="+mn-ea"/>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kern="1200" dirty="0">
                          <a:effectLst/>
                        </a:rPr>
                        <a:t>国立がん研究センター東病院</a:t>
                      </a:r>
                      <a:endParaRPr kumimoji="1" lang="ja-JP" altLang="en-US" sz="1200" b="1" u="none" dirty="0">
                        <a:solidFill>
                          <a:schemeClr val="tx1"/>
                        </a:solidFill>
                        <a:latin typeface="+mn-ea"/>
                        <a:ea typeface="+mn-ea"/>
                        <a:cs typeface="Arial" panose="020B0604020202020204" pitchFamily="34" charset="0"/>
                      </a:endParaRPr>
                    </a:p>
                  </a:txBody>
                  <a:tcPr/>
                </a:tc>
                <a:extLst>
                  <a:ext uri="{0D108BD9-81ED-4DB2-BD59-A6C34878D82A}">
                    <a16:rowId xmlns:a16="http://schemas.microsoft.com/office/drawing/2014/main" val="1762706136"/>
                  </a:ext>
                </a:extLst>
              </a:tr>
              <a:tr h="0">
                <a:tc>
                  <a:txBody>
                    <a:bodyPr/>
                    <a:lstStyle/>
                    <a:p>
                      <a:r>
                        <a:rPr kumimoji="1" lang="ja-JP" altLang="ja-JP" sz="1200" b="1" kern="1200" dirty="0">
                          <a:effectLst/>
                        </a:rPr>
                        <a:t>後藤</a:t>
                      </a:r>
                      <a:r>
                        <a:rPr kumimoji="1" lang="ja-JP" altLang="en-US" sz="1200" b="1" kern="1200" baseline="0" dirty="0">
                          <a:effectLst/>
                        </a:rPr>
                        <a:t> </a:t>
                      </a:r>
                      <a:r>
                        <a:rPr kumimoji="1" lang="ja-JP" altLang="ja-JP" sz="1200" b="1" kern="1200" dirty="0">
                          <a:effectLst/>
                        </a:rPr>
                        <a:t>美穂</a:t>
                      </a:r>
                      <a:endParaRPr kumimoji="1" lang="ja-JP" altLang="en-US" sz="1200" b="1" u="none" dirty="0">
                        <a:solidFill>
                          <a:schemeClr val="tx1"/>
                        </a:solidFill>
                        <a:latin typeface="+mn-ea"/>
                        <a:ea typeface="+mn-ea"/>
                        <a:cs typeface="Arial" panose="020B0604020202020204" pitchFamily="34" charset="0"/>
                      </a:endParaRPr>
                    </a:p>
                  </a:txBody>
                  <a:tcPr/>
                </a:tc>
                <a:tc>
                  <a:txBody>
                    <a:bodyPr/>
                    <a:lstStyle/>
                    <a:p>
                      <a:r>
                        <a:rPr kumimoji="1" lang="ja-JP" altLang="ja-JP" sz="1200" b="1" kern="1200" dirty="0">
                          <a:effectLst/>
                        </a:rPr>
                        <a:t>トライアドジャパン</a:t>
                      </a:r>
                      <a:r>
                        <a:rPr kumimoji="1" lang="ja-JP" altLang="en-US" sz="1200" b="1" kern="1200" dirty="0">
                          <a:effectLst/>
                        </a:rPr>
                        <a:t>株式会社</a:t>
                      </a:r>
                      <a:endParaRPr kumimoji="1" lang="ja-JP" altLang="en-US" sz="1200" b="1" u="none" dirty="0">
                        <a:solidFill>
                          <a:schemeClr val="tx1"/>
                        </a:solidFill>
                        <a:latin typeface="+mn-ea"/>
                        <a:ea typeface="+mn-ea"/>
                        <a:cs typeface="Arial" panose="020B0604020202020204" pitchFamily="34" charset="0"/>
                      </a:endParaRPr>
                    </a:p>
                  </a:txBody>
                  <a:tcPr/>
                </a:tc>
                <a:extLst>
                  <a:ext uri="{0D108BD9-81ED-4DB2-BD59-A6C34878D82A}">
                    <a16:rowId xmlns:a16="http://schemas.microsoft.com/office/drawing/2014/main" val="2030915639"/>
                  </a:ext>
                </a:extLst>
              </a:tr>
            </a:tbl>
          </a:graphicData>
        </a:graphic>
      </p:graphicFrame>
      <p:sp>
        <p:nvSpPr>
          <p:cNvPr id="6" name="正方形/長方形 5">
            <a:extLst>
              <a:ext uri="{FF2B5EF4-FFF2-40B4-BE49-F238E27FC236}">
                <a16:creationId xmlns:a16="http://schemas.microsoft.com/office/drawing/2014/main" id="{2A1B29AA-3AF0-43F0-A4EC-0B8AB0B910BD}"/>
              </a:ext>
            </a:extLst>
          </p:cNvPr>
          <p:cNvSpPr/>
          <p:nvPr/>
        </p:nvSpPr>
        <p:spPr>
          <a:xfrm>
            <a:off x="472401" y="3645024"/>
            <a:ext cx="3871573" cy="338554"/>
          </a:xfrm>
          <a:prstGeom prst="rect">
            <a:avLst/>
          </a:prstGeom>
        </p:spPr>
        <p:txBody>
          <a:bodyPr wrap="none">
            <a:spAutoFit/>
          </a:bodyPr>
          <a:lstStyle/>
          <a:p>
            <a:r>
              <a:rPr lang="ja-JP" altLang="en-US" sz="1600" b="1" dirty="0">
                <a:solidFill>
                  <a:srgbClr val="0070C0"/>
                </a:solidFill>
              </a:rPr>
              <a:t>２．一般社団法人 日本</a:t>
            </a:r>
            <a:r>
              <a:rPr lang="en-US" altLang="zh-CN" sz="1600" b="1" dirty="0">
                <a:solidFill>
                  <a:srgbClr val="0070C0"/>
                </a:solidFill>
              </a:rPr>
              <a:t>CRO</a:t>
            </a:r>
            <a:r>
              <a:rPr lang="ja-JP" altLang="en-US" sz="1600" b="1" dirty="0">
                <a:solidFill>
                  <a:srgbClr val="0070C0"/>
                </a:solidFill>
              </a:rPr>
              <a:t>協会</a:t>
            </a:r>
            <a:r>
              <a:rPr lang="zh-CN" altLang="en-US" sz="1600" b="1" dirty="0">
                <a:solidFill>
                  <a:srgbClr val="0070C0"/>
                </a:solidFill>
              </a:rPr>
              <a:t>加盟会社</a:t>
            </a:r>
            <a:endParaRPr lang="ja-JP" altLang="en-US" sz="1600" b="1" dirty="0">
              <a:solidFill>
                <a:srgbClr val="0070C0"/>
              </a:solidFill>
            </a:endParaRPr>
          </a:p>
        </p:txBody>
      </p:sp>
      <p:sp>
        <p:nvSpPr>
          <p:cNvPr id="7" name="正方形/長方形 6">
            <a:extLst>
              <a:ext uri="{FF2B5EF4-FFF2-40B4-BE49-F238E27FC236}">
                <a16:creationId xmlns:a16="http://schemas.microsoft.com/office/drawing/2014/main" id="{60758FE7-280C-4EEA-B5D0-8187CC940724}"/>
              </a:ext>
            </a:extLst>
          </p:cNvPr>
          <p:cNvSpPr/>
          <p:nvPr/>
        </p:nvSpPr>
        <p:spPr>
          <a:xfrm>
            <a:off x="467544" y="1412776"/>
            <a:ext cx="4527184" cy="338554"/>
          </a:xfrm>
          <a:prstGeom prst="rect">
            <a:avLst/>
          </a:prstGeom>
        </p:spPr>
        <p:txBody>
          <a:bodyPr wrap="square">
            <a:spAutoFit/>
          </a:bodyPr>
          <a:lstStyle/>
          <a:p>
            <a:r>
              <a:rPr lang="ja-JP" altLang="en-US" sz="1600" b="1" dirty="0">
                <a:solidFill>
                  <a:srgbClr val="0070C0"/>
                </a:solidFill>
              </a:rPr>
              <a:t>１．本</a:t>
            </a:r>
            <a:r>
              <a:rPr lang="en-US" altLang="ja-JP" sz="1600" b="1" dirty="0">
                <a:solidFill>
                  <a:srgbClr val="0070C0"/>
                </a:solidFill>
              </a:rPr>
              <a:t>Working</a:t>
            </a:r>
            <a:r>
              <a:rPr lang="ja-JP" altLang="en-US" sz="1600" b="1" dirty="0">
                <a:solidFill>
                  <a:srgbClr val="0070C0"/>
                </a:solidFill>
              </a:rPr>
              <a:t>にご協力頂いている</a:t>
            </a:r>
            <a:r>
              <a:rPr lang="en-US" altLang="ja-JP" sz="1600" b="1" dirty="0">
                <a:solidFill>
                  <a:srgbClr val="0070C0"/>
                </a:solidFill>
              </a:rPr>
              <a:t>CRC</a:t>
            </a:r>
            <a:r>
              <a:rPr lang="ja-JP" altLang="en-US" sz="1600" b="1" dirty="0">
                <a:solidFill>
                  <a:srgbClr val="0070C0"/>
                </a:solidFill>
              </a:rPr>
              <a:t>の皆さん</a:t>
            </a:r>
          </a:p>
        </p:txBody>
      </p:sp>
      <p:sp>
        <p:nvSpPr>
          <p:cNvPr id="8" name="スライド番号プレースホルダー 5">
            <a:extLst>
              <a:ext uri="{FF2B5EF4-FFF2-40B4-BE49-F238E27FC236}">
                <a16:creationId xmlns:a16="http://schemas.microsoft.com/office/drawing/2014/main" id="{065F08C0-8A04-4120-9167-55634CCBB814}"/>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2</a:t>
            </a:fld>
            <a:endParaRPr lang="en-US" altLang="ja-JP" dirty="0"/>
          </a:p>
        </p:txBody>
      </p:sp>
      <p:sp>
        <p:nvSpPr>
          <p:cNvPr id="11" name="正方形/長方形 10">
            <a:extLst>
              <a:ext uri="{FF2B5EF4-FFF2-40B4-BE49-F238E27FC236}">
                <a16:creationId xmlns:a16="http://schemas.microsoft.com/office/drawing/2014/main" id="{2BE821CC-16DD-460B-8EE2-9ED011928EBD}"/>
              </a:ext>
            </a:extLst>
          </p:cNvPr>
          <p:cNvSpPr/>
          <p:nvPr/>
        </p:nvSpPr>
        <p:spPr>
          <a:xfrm>
            <a:off x="7139783" y="3174189"/>
            <a:ext cx="160813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敬称略，氏名</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50</a:t>
            </a:r>
            <a:r>
              <a:rPr lang="ja-JP" altLang="en-US" sz="1200" dirty="0">
                <a:solidFill>
                  <a:srgbClr val="000000"/>
                </a:solidFill>
                <a:latin typeface="Meiryo UI" panose="020B0604030504040204" pitchFamily="50" charset="-128"/>
                <a:ea typeface="Meiryo UI" panose="020B0604030504040204" pitchFamily="50" charset="-128"/>
              </a:rPr>
              <a:t>音順</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コンテンツ プレースホルダー 4">
            <a:extLst>
              <a:ext uri="{FF2B5EF4-FFF2-40B4-BE49-F238E27FC236}">
                <a16:creationId xmlns:a16="http://schemas.microsoft.com/office/drawing/2014/main" id="{55ABDB34-C5FD-4D6F-80E4-986E6A875F1B}"/>
              </a:ext>
            </a:extLst>
          </p:cNvPr>
          <p:cNvGraphicFramePr>
            <a:graphicFrameLocks/>
          </p:cNvGraphicFramePr>
          <p:nvPr/>
        </p:nvGraphicFramePr>
        <p:xfrm>
          <a:off x="4824823" y="4563190"/>
          <a:ext cx="4104453" cy="1890146"/>
        </p:xfrm>
        <a:graphic>
          <a:graphicData uri="http://schemas.openxmlformats.org/drawingml/2006/table">
            <a:tbl>
              <a:tblPr firstRow="1" bandRow="1">
                <a:tableStyleId>{00A15C55-8517-42AA-B614-E9B94910E393}</a:tableStyleId>
              </a:tblPr>
              <a:tblGrid>
                <a:gridCol w="1039020">
                  <a:extLst>
                    <a:ext uri="{9D8B030D-6E8A-4147-A177-3AD203B41FA5}">
                      <a16:colId xmlns:a16="http://schemas.microsoft.com/office/drawing/2014/main" val="20000"/>
                    </a:ext>
                  </a:extLst>
                </a:gridCol>
                <a:gridCol w="3065433">
                  <a:extLst>
                    <a:ext uri="{9D8B030D-6E8A-4147-A177-3AD203B41FA5}">
                      <a16:colId xmlns:a16="http://schemas.microsoft.com/office/drawing/2014/main" val="20001"/>
                    </a:ext>
                  </a:extLst>
                </a:gridCol>
              </a:tblGrid>
              <a:tr h="202932">
                <a:tc>
                  <a:txBody>
                    <a:bodyPr/>
                    <a:lstStyle/>
                    <a:p>
                      <a:pPr algn="ctr"/>
                      <a:r>
                        <a:rPr kumimoji="1" lang="ja-JP" altLang="en-US" sz="1200" b="1" dirty="0"/>
                        <a:t>名前</a:t>
                      </a:r>
                    </a:p>
                  </a:txBody>
                  <a:tcPr marL="81280" marR="81280" marT="40640" marB="406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t>会社名</a:t>
                      </a:r>
                    </a:p>
                  </a:txBody>
                  <a:tcPr marL="81280" marR="81280" marT="40640" marB="40640"/>
                </a:tc>
                <a:extLst>
                  <a:ext uri="{0D108BD9-81ED-4DB2-BD59-A6C34878D82A}">
                    <a16:rowId xmlns:a16="http://schemas.microsoft.com/office/drawing/2014/main" val="10000"/>
                  </a:ext>
                </a:extLst>
              </a:tr>
              <a:tr h="219799">
                <a:tc>
                  <a:txBody>
                    <a:bodyPr/>
                    <a:lstStyle/>
                    <a:p>
                      <a:r>
                        <a:rPr kumimoji="1" lang="ja-JP" altLang="en-US" sz="1200" b="1" u="none" dirty="0"/>
                        <a:t>田中 一徳</a:t>
                      </a:r>
                    </a:p>
                  </a:txBody>
                  <a:tcPr marL="81280" marR="81280" marT="40640" marB="406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dirty="0"/>
                        <a:t>サノフィ株式会社　</a:t>
                      </a:r>
                      <a:r>
                        <a:rPr kumimoji="1" lang="en-US" altLang="ja-JP" sz="1200" b="1" dirty="0"/>
                        <a:t>※</a:t>
                      </a:r>
                      <a:endParaRPr kumimoji="1" lang="ja-JP" altLang="en-US" sz="1200" b="1" u="none" dirty="0"/>
                    </a:p>
                  </a:txBody>
                  <a:tcPr marL="81280" marR="81280" marT="40640" marB="40640"/>
                </a:tc>
                <a:extLst>
                  <a:ext uri="{0D108BD9-81ED-4DB2-BD59-A6C34878D82A}">
                    <a16:rowId xmlns:a16="http://schemas.microsoft.com/office/drawing/2014/main" val="1386583014"/>
                  </a:ext>
                </a:extLst>
              </a:tr>
              <a:tr h="202932">
                <a:tc>
                  <a:txBody>
                    <a:bodyPr/>
                    <a:lstStyle/>
                    <a:p>
                      <a:r>
                        <a:rPr kumimoji="1" lang="ja-JP" altLang="en-US" sz="1200" b="1" dirty="0"/>
                        <a:t>中村 亜依</a:t>
                      </a:r>
                    </a:p>
                  </a:txBody>
                  <a:tcPr marL="81280" marR="81280" marT="40640" marB="40640"/>
                </a:tc>
                <a:tc>
                  <a:txBody>
                    <a:bodyPr/>
                    <a:lstStyle/>
                    <a:p>
                      <a:r>
                        <a:rPr kumimoji="1" lang="ja-JP" altLang="en-US" sz="1200" b="1" dirty="0"/>
                        <a:t>塩野義製薬株式会社　</a:t>
                      </a:r>
                      <a:r>
                        <a:rPr kumimoji="1" lang="en-US" altLang="ja-JP" sz="1200" b="1" dirty="0"/>
                        <a:t>※</a:t>
                      </a:r>
                      <a:endParaRPr kumimoji="1" lang="ja-JP" altLang="en-US" sz="1200" b="1" dirty="0"/>
                    </a:p>
                  </a:txBody>
                  <a:tcPr marL="81280" marR="81280" marT="40640" marB="40640"/>
                </a:tc>
                <a:extLst>
                  <a:ext uri="{0D108BD9-81ED-4DB2-BD59-A6C34878D82A}">
                    <a16:rowId xmlns:a16="http://schemas.microsoft.com/office/drawing/2014/main" val="1179986635"/>
                  </a:ext>
                </a:extLst>
              </a:tr>
              <a:tr h="265614">
                <a:tc>
                  <a:txBody>
                    <a:bodyPr/>
                    <a:lstStyle/>
                    <a:p>
                      <a:r>
                        <a:rPr kumimoji="1" lang="ja-JP" altLang="en-US" sz="1200" b="1" u="none" dirty="0"/>
                        <a:t>長谷川 薫</a:t>
                      </a:r>
                    </a:p>
                  </a:txBody>
                  <a:tcPr marL="81280" marR="81280" marT="40640" marB="406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dirty="0"/>
                        <a:t>ブリストル・マイヤーズ　スクイブ株式会社</a:t>
                      </a:r>
                    </a:p>
                  </a:txBody>
                  <a:tcPr marL="81280" marR="81280" marT="40640" marB="40640"/>
                </a:tc>
                <a:extLst>
                  <a:ext uri="{0D108BD9-81ED-4DB2-BD59-A6C34878D82A}">
                    <a16:rowId xmlns:a16="http://schemas.microsoft.com/office/drawing/2014/main" val="2346100409"/>
                  </a:ext>
                </a:extLst>
              </a:tr>
              <a:tr h="265614">
                <a:tc>
                  <a:txBody>
                    <a:bodyPr/>
                    <a:lstStyle/>
                    <a:p>
                      <a:r>
                        <a:rPr kumimoji="1" lang="ja-JP" altLang="en-US" sz="1200" b="1" u="none" dirty="0"/>
                        <a:t>水戸部 学</a:t>
                      </a:r>
                    </a:p>
                  </a:txBody>
                  <a:tcPr marL="81280" marR="81280" marT="40640" marB="406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dirty="0"/>
                        <a:t>日本イーライリリー株式会社</a:t>
                      </a:r>
                    </a:p>
                  </a:txBody>
                  <a:tcPr marL="81280" marR="81280" marT="40640" marB="40640"/>
                </a:tc>
                <a:extLst>
                  <a:ext uri="{0D108BD9-81ED-4DB2-BD59-A6C34878D82A}">
                    <a16:rowId xmlns:a16="http://schemas.microsoft.com/office/drawing/2014/main" val="1907040025"/>
                  </a:ext>
                </a:extLst>
              </a:tr>
              <a:tr h="255010">
                <a:tc>
                  <a:txBody>
                    <a:bodyPr/>
                    <a:lstStyle/>
                    <a:p>
                      <a:r>
                        <a:rPr kumimoji="1" lang="ja-JP" altLang="en-US" sz="1200" b="1" u="none" dirty="0"/>
                        <a:t>武笠 裕次</a:t>
                      </a:r>
                    </a:p>
                  </a:txBody>
                  <a:tcPr marL="81280" marR="81280" marT="40640" marB="40640"/>
                </a:tc>
                <a:tc>
                  <a:txBody>
                    <a:bodyPr/>
                    <a:lstStyle/>
                    <a:p>
                      <a:r>
                        <a:rPr kumimoji="1" lang="ja-JP" altLang="en-US" sz="1200" b="1" u="none" dirty="0"/>
                        <a:t>ノバルティスファーマ株式会社</a:t>
                      </a:r>
                    </a:p>
                  </a:txBody>
                  <a:tcPr marL="81280" marR="81280" marT="40640" marB="40640"/>
                </a:tc>
                <a:extLst>
                  <a:ext uri="{0D108BD9-81ED-4DB2-BD59-A6C34878D82A}">
                    <a16:rowId xmlns:a16="http://schemas.microsoft.com/office/drawing/2014/main" val="3985531670"/>
                  </a:ext>
                </a:extLst>
              </a:tr>
              <a:tr h="302278">
                <a:tc>
                  <a:txBody>
                    <a:bodyPr/>
                    <a:lstStyle/>
                    <a:p>
                      <a:r>
                        <a:rPr kumimoji="1" lang="ja-JP" altLang="en-US" sz="1200" b="1" dirty="0"/>
                        <a:t>山地 宏和</a:t>
                      </a:r>
                    </a:p>
                  </a:txBody>
                  <a:tcPr marL="81280" marR="81280" marT="40640" marB="406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t>ブリストル・マイヤーズ　スクイブ株式会社</a:t>
                      </a:r>
                    </a:p>
                  </a:txBody>
                  <a:tcPr marL="81280" marR="81280" marT="40640" marB="40640"/>
                </a:tc>
                <a:extLst>
                  <a:ext uri="{0D108BD9-81ED-4DB2-BD59-A6C34878D82A}">
                    <a16:rowId xmlns:a16="http://schemas.microsoft.com/office/drawing/2014/main" val="1762706136"/>
                  </a:ext>
                </a:extLst>
              </a:tr>
            </a:tbl>
          </a:graphicData>
        </a:graphic>
      </p:graphicFrame>
      <p:sp>
        <p:nvSpPr>
          <p:cNvPr id="17" name="正方形/長方形 16">
            <a:extLst>
              <a:ext uri="{FF2B5EF4-FFF2-40B4-BE49-F238E27FC236}">
                <a16:creationId xmlns:a16="http://schemas.microsoft.com/office/drawing/2014/main" id="{A5D20FC8-2AC9-4D93-91C3-7F7F6DDD1C8F}"/>
              </a:ext>
            </a:extLst>
          </p:cNvPr>
          <p:cNvSpPr/>
          <p:nvPr/>
        </p:nvSpPr>
        <p:spPr>
          <a:xfrm>
            <a:off x="460854" y="4221088"/>
            <a:ext cx="2476447" cy="338554"/>
          </a:xfrm>
          <a:prstGeom prst="rect">
            <a:avLst/>
          </a:prstGeom>
        </p:spPr>
        <p:txBody>
          <a:bodyPr wrap="none">
            <a:spAutoFit/>
          </a:bodyPr>
          <a:lstStyle/>
          <a:p>
            <a:r>
              <a:rPr lang="en-US" altLang="ja-JP" sz="1600" dirty="0"/>
              <a:t>Working Group2</a:t>
            </a:r>
            <a:r>
              <a:rPr lang="ja-JP" altLang="en-US" sz="1600" dirty="0"/>
              <a:t>メンバー</a:t>
            </a:r>
          </a:p>
        </p:txBody>
      </p:sp>
      <p:sp>
        <p:nvSpPr>
          <p:cNvPr id="20" name="正方形/長方形 19">
            <a:extLst>
              <a:ext uri="{FF2B5EF4-FFF2-40B4-BE49-F238E27FC236}">
                <a16:creationId xmlns:a16="http://schemas.microsoft.com/office/drawing/2014/main" id="{46F601D6-86ED-4ED2-A825-FCCFF6145094}"/>
              </a:ext>
            </a:extLst>
          </p:cNvPr>
          <p:cNvSpPr/>
          <p:nvPr/>
        </p:nvSpPr>
        <p:spPr>
          <a:xfrm>
            <a:off x="599076" y="6453336"/>
            <a:ext cx="1730217"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※CRA</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Role</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検討チーム</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a:extLst>
              <a:ext uri="{FF2B5EF4-FFF2-40B4-BE49-F238E27FC236}">
                <a16:creationId xmlns:a16="http://schemas.microsoft.com/office/drawing/2014/main" id="{4742E68B-5D2A-4EDD-A6EA-F5146E264660}"/>
              </a:ext>
            </a:extLst>
          </p:cNvPr>
          <p:cNvSpPr/>
          <p:nvPr/>
        </p:nvSpPr>
        <p:spPr>
          <a:xfrm>
            <a:off x="599077" y="3200149"/>
            <a:ext cx="1730217"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※CRA</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Role</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検討チーム</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スライド番号プレースホルダー 1">
            <a:extLst>
              <a:ext uri="{FF2B5EF4-FFF2-40B4-BE49-F238E27FC236}">
                <a16:creationId xmlns:a16="http://schemas.microsoft.com/office/drawing/2014/main" id="{B9D4E729-F114-4818-AFCD-3EBA627262F1}"/>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
        <p:nvSpPr>
          <p:cNvPr id="14" name="コンテンツ プレースホルダー 2">
            <a:extLst>
              <a:ext uri="{FF2B5EF4-FFF2-40B4-BE49-F238E27FC236}">
                <a16:creationId xmlns:a16="http://schemas.microsoft.com/office/drawing/2014/main" id="{8845E160-1FDD-4F6C-868A-5ACB8002939C}"/>
              </a:ext>
            </a:extLst>
          </p:cNvPr>
          <p:cNvSpPr txBox="1">
            <a:spLocks/>
          </p:cNvSpPr>
          <p:nvPr/>
        </p:nvSpPr>
        <p:spPr bwMode="auto">
          <a:xfrm>
            <a:off x="599077" y="433552"/>
            <a:ext cx="6277974"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1800" kern="0" dirty="0"/>
              <a:t>本資料作成にあたっては，以下の方々にご協力を頂きました．</a:t>
            </a:r>
            <a:endParaRPr lang="en-US" altLang="ja-JP" sz="1800" kern="0" dirty="0"/>
          </a:p>
          <a:p>
            <a:pPr marL="0" indent="0">
              <a:buFontTx/>
              <a:buNone/>
            </a:pPr>
            <a:r>
              <a:rPr lang="ja-JP" altLang="en-US" sz="1800" kern="0" dirty="0"/>
              <a:t>この場をお借りしてお礼申し上げます．</a:t>
            </a:r>
            <a:endParaRPr lang="en-US" altLang="ja-JP" sz="1800" kern="0" dirty="0"/>
          </a:p>
        </p:txBody>
      </p:sp>
      <p:graphicFrame>
        <p:nvGraphicFramePr>
          <p:cNvPr id="18" name="コンテンツ プレースホルダー 4">
            <a:extLst>
              <a:ext uri="{FF2B5EF4-FFF2-40B4-BE49-F238E27FC236}">
                <a16:creationId xmlns:a16="http://schemas.microsoft.com/office/drawing/2014/main" id="{EC75F4B1-E905-444F-8B7E-1568AD6CDEE3}"/>
              </a:ext>
            </a:extLst>
          </p:cNvPr>
          <p:cNvGraphicFramePr>
            <a:graphicFrameLocks/>
          </p:cNvGraphicFramePr>
          <p:nvPr>
            <p:extLst>
              <p:ext uri="{D42A27DB-BD31-4B8C-83A1-F6EECF244321}">
                <p14:modId xmlns:p14="http://schemas.microsoft.com/office/powerpoint/2010/main" val="694235814"/>
              </p:ext>
            </p:extLst>
          </p:nvPr>
        </p:nvGraphicFramePr>
        <p:xfrm>
          <a:off x="4824823" y="1801669"/>
          <a:ext cx="4104453" cy="1361440"/>
        </p:xfrm>
        <a:graphic>
          <a:graphicData uri="http://schemas.openxmlformats.org/drawingml/2006/table">
            <a:tbl>
              <a:tblPr firstRow="1" bandRow="1">
                <a:tableStyleId>{00A15C55-8517-42AA-B614-E9B94910E393}</a:tableStyleId>
              </a:tblPr>
              <a:tblGrid>
                <a:gridCol w="1043321">
                  <a:extLst>
                    <a:ext uri="{9D8B030D-6E8A-4147-A177-3AD203B41FA5}">
                      <a16:colId xmlns:a16="http://schemas.microsoft.com/office/drawing/2014/main" val="20000"/>
                    </a:ext>
                  </a:extLst>
                </a:gridCol>
                <a:gridCol w="3061132">
                  <a:extLst>
                    <a:ext uri="{9D8B030D-6E8A-4147-A177-3AD203B41FA5}">
                      <a16:colId xmlns:a16="http://schemas.microsoft.com/office/drawing/2014/main" val="20001"/>
                    </a:ext>
                  </a:extLst>
                </a:gridCol>
              </a:tblGrid>
              <a:tr h="0">
                <a:tc>
                  <a:txBody>
                    <a:bodyPr/>
                    <a:lstStyle/>
                    <a:p>
                      <a:pPr algn="ctr"/>
                      <a:r>
                        <a:rPr kumimoji="1" lang="ja-JP" altLang="en-US" sz="1200" b="1" dirty="0"/>
                        <a:t>名前</a:t>
                      </a:r>
                    </a:p>
                  </a:txBody>
                  <a:tcPr marL="81280" marR="81280" marT="40640" marB="406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t>医療機関名／会社名</a:t>
                      </a:r>
                    </a:p>
                  </a:txBody>
                  <a:tcPr marL="81280" marR="81280" marT="40640" marB="40640"/>
                </a:tc>
                <a:extLst>
                  <a:ext uri="{0D108BD9-81ED-4DB2-BD59-A6C34878D82A}">
                    <a16:rowId xmlns:a16="http://schemas.microsoft.com/office/drawing/2014/main" val="10000"/>
                  </a:ext>
                </a:extLst>
              </a:tr>
              <a:tr h="0">
                <a:tc>
                  <a:txBody>
                    <a:bodyPr/>
                    <a:lstStyle/>
                    <a:p>
                      <a:r>
                        <a:rPr kumimoji="1" lang="ja-JP" altLang="en-US" sz="1200" b="1" kern="1200" dirty="0">
                          <a:effectLst/>
                        </a:rPr>
                        <a:t>佐々木 由紀</a:t>
                      </a:r>
                      <a:endParaRPr kumimoji="1" lang="ja-JP" altLang="ja-JP" sz="1200" b="1" kern="1200" dirty="0">
                        <a:solidFill>
                          <a:schemeClr val="tx1"/>
                        </a:solidFill>
                        <a:effectLst/>
                        <a:latin typeface="+mn-ea"/>
                        <a:ea typeface="+mn-ea"/>
                        <a:cs typeface="Arial" panose="020B0604020202020204" pitchFamily="34" charset="0"/>
                      </a:endParaRPr>
                    </a:p>
                  </a:txBody>
                  <a:tcPr/>
                </a:tc>
                <a:tc>
                  <a:txBody>
                    <a:bodyPr/>
                    <a:lstStyle/>
                    <a:p>
                      <a:r>
                        <a:rPr kumimoji="1" lang="ja-JP" altLang="en-US" sz="1200" b="1" dirty="0"/>
                        <a:t>北海道大学病院</a:t>
                      </a:r>
                      <a:endParaRPr kumimoji="1" lang="ja-JP" altLang="en-US" sz="1200" b="1" dirty="0">
                        <a:solidFill>
                          <a:schemeClr val="tx1"/>
                        </a:solidFill>
                        <a:latin typeface="+mn-ea"/>
                        <a:ea typeface="+mn-ea"/>
                        <a:cs typeface="Arial" panose="020B0604020202020204" pitchFamily="34" charset="0"/>
                      </a:endParaRPr>
                    </a:p>
                  </a:txBody>
                  <a:tcPr/>
                </a:tc>
                <a:extLst>
                  <a:ext uri="{0D108BD9-81ED-4DB2-BD59-A6C34878D82A}">
                    <a16:rowId xmlns:a16="http://schemas.microsoft.com/office/drawing/2014/main" val="75803808"/>
                  </a:ext>
                </a:extLst>
              </a:tr>
              <a:tr h="0">
                <a:tc>
                  <a:txBody>
                    <a:bodyPr/>
                    <a:lstStyle/>
                    <a:p>
                      <a:r>
                        <a:rPr kumimoji="1" lang="ja-JP" altLang="en-US" sz="1200" b="1" u="none" dirty="0"/>
                        <a:t>鈴木 千恵子</a:t>
                      </a:r>
                      <a:endParaRPr kumimoji="1" lang="ja-JP" altLang="en-US" sz="1200" b="1" u="none" dirty="0">
                        <a:solidFill>
                          <a:schemeClr val="tx1"/>
                        </a:solidFill>
                        <a:latin typeface="+mn-ea"/>
                        <a:ea typeface="+mn-ea"/>
                        <a:cs typeface="Arial" panose="020B0604020202020204" pitchFamily="34" charset="0"/>
                      </a:endParaRPr>
                    </a:p>
                  </a:txBody>
                  <a:tcPr/>
                </a:tc>
                <a:tc>
                  <a:txBody>
                    <a:bodyPr/>
                    <a:lstStyle/>
                    <a:p>
                      <a:r>
                        <a:rPr kumimoji="1" lang="ja-JP" altLang="en-US" sz="1200" b="1" u="none" dirty="0"/>
                        <a:t>浜松医科大学</a:t>
                      </a:r>
                      <a:r>
                        <a:rPr kumimoji="1" lang="ja-JP" altLang="en-US" sz="1200" b="1" u="none" kern="1200" dirty="0">
                          <a:effectLst/>
                        </a:rPr>
                        <a:t>医学部附属病院</a:t>
                      </a:r>
                      <a:endParaRPr kumimoji="1" lang="ja-JP" altLang="en-US" sz="1200" b="1" u="none" dirty="0">
                        <a:solidFill>
                          <a:schemeClr val="tx1"/>
                        </a:solidFill>
                        <a:latin typeface="+mn-ea"/>
                        <a:ea typeface="+mn-ea"/>
                        <a:cs typeface="Arial" panose="020B0604020202020204" pitchFamily="34" charset="0"/>
                      </a:endParaRPr>
                    </a:p>
                  </a:txBody>
                  <a:tcPr/>
                </a:tc>
                <a:extLst>
                  <a:ext uri="{0D108BD9-81ED-4DB2-BD59-A6C34878D82A}">
                    <a16:rowId xmlns:a16="http://schemas.microsoft.com/office/drawing/2014/main" val="1146020437"/>
                  </a:ext>
                </a:extLst>
              </a:tr>
              <a:tr h="0">
                <a:tc>
                  <a:txBody>
                    <a:bodyPr/>
                    <a:lstStyle/>
                    <a:p>
                      <a:r>
                        <a:rPr kumimoji="1" lang="ja-JP" altLang="en-US" sz="1200" b="1" u="none" dirty="0"/>
                        <a:t>鶴丸 雅子</a:t>
                      </a:r>
                      <a:endParaRPr kumimoji="1" lang="ja-JP" altLang="en-US" sz="1200" b="1" u="none" dirty="0">
                        <a:solidFill>
                          <a:schemeClr val="tx1"/>
                        </a:solidFill>
                        <a:latin typeface="+mn-ea"/>
                        <a:ea typeface="+mn-ea"/>
                        <a:cs typeface="Arial" panose="020B0604020202020204" pitchFamily="34" charset="0"/>
                      </a:endParaRPr>
                    </a:p>
                  </a:txBody>
                  <a:tcPr/>
                </a:tc>
                <a:tc>
                  <a:txBody>
                    <a:bodyPr/>
                    <a:lstStyle/>
                    <a:p>
                      <a:r>
                        <a:rPr kumimoji="1" lang="ja-JP" altLang="en-US" sz="1200" b="1" u="none" dirty="0"/>
                        <a:t>長崎大学病院</a:t>
                      </a:r>
                      <a:endParaRPr kumimoji="1" lang="ja-JP" altLang="en-US" sz="1200" b="1" u="none" dirty="0">
                        <a:solidFill>
                          <a:schemeClr val="tx1"/>
                        </a:solidFill>
                        <a:latin typeface="+mn-ea"/>
                        <a:ea typeface="+mn-ea"/>
                        <a:cs typeface="Arial" panose="020B0604020202020204" pitchFamily="34" charset="0"/>
                      </a:endParaRPr>
                    </a:p>
                  </a:txBody>
                  <a:tcPr/>
                </a:tc>
                <a:extLst>
                  <a:ext uri="{0D108BD9-81ED-4DB2-BD59-A6C34878D82A}">
                    <a16:rowId xmlns:a16="http://schemas.microsoft.com/office/drawing/2014/main" val="906995227"/>
                  </a:ext>
                </a:extLst>
              </a:tr>
              <a:tr h="0">
                <a:tc>
                  <a:txBody>
                    <a:bodyPr/>
                    <a:lstStyle/>
                    <a:p>
                      <a:r>
                        <a:rPr kumimoji="1" lang="ja-JP" altLang="ja-JP" sz="1200" b="1" u="none" kern="1200" dirty="0">
                          <a:effectLst/>
                        </a:rPr>
                        <a:t>森下</a:t>
                      </a:r>
                      <a:r>
                        <a:rPr kumimoji="1" lang="ja-JP" altLang="en-US" sz="1200" b="1" u="none" kern="1200" baseline="0" dirty="0">
                          <a:effectLst/>
                        </a:rPr>
                        <a:t> </a:t>
                      </a:r>
                      <a:r>
                        <a:rPr kumimoji="1" lang="ja-JP" altLang="ja-JP" sz="1200" b="1" u="none" kern="1200" dirty="0">
                          <a:effectLst/>
                        </a:rPr>
                        <a:t>典子</a:t>
                      </a:r>
                      <a:endParaRPr kumimoji="1" lang="ja-JP" altLang="en-US" sz="1200" b="1" u="none" dirty="0">
                        <a:solidFill>
                          <a:schemeClr val="tx1"/>
                        </a:solidFill>
                        <a:latin typeface="+mn-ea"/>
                        <a:ea typeface="+mn-ea"/>
                        <a:cs typeface="Arial" panose="020B0604020202020204" pitchFamily="34" charset="0"/>
                      </a:endParaRPr>
                    </a:p>
                  </a:txBody>
                  <a:tcPr/>
                </a:tc>
                <a:tc>
                  <a:txBody>
                    <a:bodyPr/>
                    <a:lstStyle/>
                    <a:p>
                      <a:r>
                        <a:rPr kumimoji="1" lang="ja-JP" altLang="en-US" sz="1200" b="1" u="none" kern="1200" dirty="0">
                          <a:effectLst/>
                        </a:rPr>
                        <a:t>国立病院機構</a:t>
                      </a:r>
                      <a:r>
                        <a:rPr kumimoji="1" lang="ja-JP" altLang="ja-JP" sz="1200" b="1" u="none" kern="1200" dirty="0">
                          <a:effectLst/>
                        </a:rPr>
                        <a:t>本部</a:t>
                      </a:r>
                      <a:endParaRPr kumimoji="1" lang="ja-JP" altLang="en-US" sz="1200" b="1" u="none" dirty="0">
                        <a:solidFill>
                          <a:schemeClr val="tx1"/>
                        </a:solidFill>
                        <a:latin typeface="+mn-ea"/>
                        <a:ea typeface="+mn-ea"/>
                        <a:cs typeface="Arial" panose="020B0604020202020204" pitchFamily="34" charset="0"/>
                      </a:endParaRPr>
                    </a:p>
                  </a:txBody>
                  <a:tcPr/>
                </a:tc>
                <a:extLst>
                  <a:ext uri="{0D108BD9-81ED-4DB2-BD59-A6C34878D82A}">
                    <a16:rowId xmlns:a16="http://schemas.microsoft.com/office/drawing/2014/main" val="1901686155"/>
                  </a:ext>
                </a:extLst>
              </a:tr>
            </a:tbl>
          </a:graphicData>
        </a:graphic>
      </p:graphicFrame>
      <p:graphicFrame>
        <p:nvGraphicFramePr>
          <p:cNvPr id="22" name="コンテンツ プレースホルダー 4">
            <a:extLst>
              <a:ext uri="{FF2B5EF4-FFF2-40B4-BE49-F238E27FC236}">
                <a16:creationId xmlns:a16="http://schemas.microsoft.com/office/drawing/2014/main" id="{500E4FF1-356F-4372-A659-A1146E187AC7}"/>
              </a:ext>
            </a:extLst>
          </p:cNvPr>
          <p:cNvGraphicFramePr>
            <a:graphicFrameLocks/>
          </p:cNvGraphicFramePr>
          <p:nvPr/>
        </p:nvGraphicFramePr>
        <p:xfrm>
          <a:off x="611560" y="4584755"/>
          <a:ext cx="4104452" cy="1901528"/>
        </p:xfrm>
        <a:graphic>
          <a:graphicData uri="http://schemas.openxmlformats.org/drawingml/2006/table">
            <a:tbl>
              <a:tblPr firstRow="1" bandRow="1">
                <a:tableStyleId>{00A15C55-8517-42AA-B614-E9B94910E393}</a:tableStyleId>
              </a:tblPr>
              <a:tblGrid>
                <a:gridCol w="1079892">
                  <a:extLst>
                    <a:ext uri="{9D8B030D-6E8A-4147-A177-3AD203B41FA5}">
                      <a16:colId xmlns:a16="http://schemas.microsoft.com/office/drawing/2014/main" val="20000"/>
                    </a:ext>
                  </a:extLst>
                </a:gridCol>
                <a:gridCol w="3024560">
                  <a:extLst>
                    <a:ext uri="{9D8B030D-6E8A-4147-A177-3AD203B41FA5}">
                      <a16:colId xmlns:a16="http://schemas.microsoft.com/office/drawing/2014/main" val="20001"/>
                    </a:ext>
                  </a:extLst>
                </a:gridCol>
              </a:tblGrid>
              <a:tr h="0">
                <a:tc>
                  <a:txBody>
                    <a:bodyPr/>
                    <a:lstStyle/>
                    <a:p>
                      <a:pPr algn="ctr"/>
                      <a:r>
                        <a:rPr kumimoji="1" lang="ja-JP" altLang="en-US" sz="1200" b="1" dirty="0"/>
                        <a:t>名前</a:t>
                      </a:r>
                    </a:p>
                  </a:txBody>
                  <a:tcPr marL="81280" marR="81280" marT="40640" marB="4064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t>会社名</a:t>
                      </a:r>
                    </a:p>
                  </a:txBody>
                  <a:tcPr marL="81280" marR="81280" marT="40640" marB="40640"/>
                </a:tc>
                <a:extLst>
                  <a:ext uri="{0D108BD9-81ED-4DB2-BD59-A6C34878D82A}">
                    <a16:rowId xmlns:a16="http://schemas.microsoft.com/office/drawing/2014/main" val="10000"/>
                  </a:ext>
                </a:extLst>
              </a:tr>
              <a:tr h="202932">
                <a:tc>
                  <a:txBody>
                    <a:bodyPr/>
                    <a:lstStyle/>
                    <a:p>
                      <a:r>
                        <a:rPr kumimoji="1" lang="ja-JP" altLang="en-US" sz="1200" b="1" dirty="0"/>
                        <a:t>伊勢 千明</a:t>
                      </a:r>
                    </a:p>
                  </a:txBody>
                  <a:tcPr marL="81280" marR="81280" marT="40640" marB="40640"/>
                </a:tc>
                <a:tc>
                  <a:txBody>
                    <a:bodyPr/>
                    <a:lstStyle/>
                    <a:p>
                      <a:r>
                        <a:rPr kumimoji="1" lang="ja-JP" altLang="en-US" sz="1200" b="1" dirty="0"/>
                        <a:t>アストラゼネカ株式会社</a:t>
                      </a:r>
                    </a:p>
                  </a:txBody>
                  <a:tcPr marL="81280" marR="81280" marT="40640" marB="40640"/>
                </a:tc>
                <a:extLst>
                  <a:ext uri="{0D108BD9-81ED-4DB2-BD59-A6C34878D82A}">
                    <a16:rowId xmlns:a16="http://schemas.microsoft.com/office/drawing/2014/main" val="10002"/>
                  </a:ext>
                </a:extLst>
              </a:tr>
              <a:tr h="202932">
                <a:tc>
                  <a:txBody>
                    <a:bodyPr/>
                    <a:lstStyle/>
                    <a:p>
                      <a:r>
                        <a:rPr kumimoji="1" lang="ja-JP" altLang="en-US" sz="1200" b="1" dirty="0"/>
                        <a:t>岩佐</a:t>
                      </a:r>
                      <a:r>
                        <a:rPr kumimoji="1" lang="en-US" altLang="ja-JP" sz="1200" b="1" baseline="0" dirty="0"/>
                        <a:t> </a:t>
                      </a:r>
                      <a:r>
                        <a:rPr kumimoji="1" lang="ja-JP" altLang="en-US" sz="1200" b="1" baseline="0" dirty="0"/>
                        <a:t>崇大</a:t>
                      </a:r>
                      <a:endParaRPr kumimoji="1" lang="ja-JP" altLang="en-US" sz="1200" b="1" dirty="0"/>
                    </a:p>
                  </a:txBody>
                  <a:tcPr marL="81280" marR="81280" marT="40640" marB="40640"/>
                </a:tc>
                <a:tc>
                  <a:txBody>
                    <a:bodyPr/>
                    <a:lstStyle/>
                    <a:p>
                      <a:r>
                        <a:rPr kumimoji="1" lang="ja-JP" altLang="en-US" sz="1200" b="1" dirty="0"/>
                        <a:t>アッヴィ合同会社</a:t>
                      </a:r>
                    </a:p>
                  </a:txBody>
                  <a:tcPr marL="81280" marR="81280" marT="40640" marB="40640"/>
                </a:tc>
                <a:extLst>
                  <a:ext uri="{0D108BD9-81ED-4DB2-BD59-A6C34878D82A}">
                    <a16:rowId xmlns:a16="http://schemas.microsoft.com/office/drawing/2014/main" val="3727283262"/>
                  </a:ext>
                </a:extLst>
              </a:tr>
              <a:tr h="202932">
                <a:tc>
                  <a:txBody>
                    <a:bodyPr/>
                    <a:lstStyle/>
                    <a:p>
                      <a:r>
                        <a:rPr kumimoji="1" lang="ja-JP" altLang="en-US" sz="1200" b="1" dirty="0"/>
                        <a:t>有働 建史</a:t>
                      </a:r>
                    </a:p>
                  </a:txBody>
                  <a:tcPr marL="81280" marR="81280" marT="40640" marB="40640"/>
                </a:tc>
                <a:tc>
                  <a:txBody>
                    <a:bodyPr/>
                    <a:lstStyle/>
                    <a:p>
                      <a:r>
                        <a:rPr kumimoji="1" lang="ja-JP" altLang="en-US" sz="1200" b="1" dirty="0"/>
                        <a:t>ファイザー</a:t>
                      </a:r>
                      <a:r>
                        <a:rPr kumimoji="1" lang="en-US" altLang="ja-JP" sz="1200" b="1" dirty="0"/>
                        <a:t>R&amp;D</a:t>
                      </a:r>
                      <a:r>
                        <a:rPr kumimoji="1" lang="ja-JP" altLang="en-US" sz="1200" b="1" dirty="0"/>
                        <a:t>合同会社</a:t>
                      </a:r>
                    </a:p>
                  </a:txBody>
                  <a:tcPr marL="81280" marR="81280" marT="40640" marB="40640"/>
                </a:tc>
                <a:extLst>
                  <a:ext uri="{0D108BD9-81ED-4DB2-BD59-A6C34878D82A}">
                    <a16:rowId xmlns:a16="http://schemas.microsoft.com/office/drawing/2014/main" val="2485860891"/>
                  </a:ext>
                </a:extLst>
              </a:tr>
              <a:tr h="202932">
                <a:tc>
                  <a:txBody>
                    <a:bodyPr/>
                    <a:lstStyle/>
                    <a:p>
                      <a:r>
                        <a:rPr kumimoji="1" lang="ja-JP" altLang="en-US" sz="1200" b="1" dirty="0"/>
                        <a:t>酒井 優</a:t>
                      </a:r>
                    </a:p>
                  </a:txBody>
                  <a:tcPr marL="81280" marR="81280" marT="40640" marB="40640"/>
                </a:tc>
                <a:tc>
                  <a:txBody>
                    <a:bodyPr/>
                    <a:lstStyle/>
                    <a:p>
                      <a:r>
                        <a:rPr kumimoji="1" lang="en-US" altLang="ja-JP" sz="1200" b="1" dirty="0"/>
                        <a:t>MSD</a:t>
                      </a:r>
                      <a:r>
                        <a:rPr kumimoji="1" lang="ja-JP" altLang="en-US" sz="1200" b="1" dirty="0"/>
                        <a:t>株式会社</a:t>
                      </a:r>
                    </a:p>
                  </a:txBody>
                  <a:tcPr marL="81280" marR="81280" marT="40640" marB="40640"/>
                </a:tc>
                <a:extLst>
                  <a:ext uri="{0D108BD9-81ED-4DB2-BD59-A6C34878D82A}">
                    <a16:rowId xmlns:a16="http://schemas.microsoft.com/office/drawing/2014/main" val="2987019792"/>
                  </a:ext>
                </a:extLst>
              </a:tr>
              <a:tr h="290364">
                <a:tc>
                  <a:txBody>
                    <a:bodyPr/>
                    <a:lstStyle/>
                    <a:p>
                      <a:r>
                        <a:rPr kumimoji="1" lang="ja-JP" altLang="en-US" sz="1200" b="1" dirty="0"/>
                        <a:t>佐野 俊治</a:t>
                      </a:r>
                    </a:p>
                  </a:txBody>
                  <a:tcPr marL="81280" marR="81280" marT="40640" marB="406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t>MSD</a:t>
                      </a:r>
                      <a:r>
                        <a:rPr kumimoji="1" lang="ja-JP" altLang="en-US" sz="1200" b="1" dirty="0"/>
                        <a:t>株式会社　</a:t>
                      </a:r>
                      <a:r>
                        <a:rPr kumimoji="1" lang="en-US" altLang="ja-JP" sz="1200" b="1" dirty="0"/>
                        <a:t>※</a:t>
                      </a:r>
                      <a:endParaRPr kumimoji="1" lang="ja-JP" altLang="en-US" sz="1200" b="1" dirty="0"/>
                    </a:p>
                  </a:txBody>
                  <a:tcPr marL="81280" marR="81280" marT="40640" marB="40640"/>
                </a:tc>
                <a:extLst>
                  <a:ext uri="{0D108BD9-81ED-4DB2-BD59-A6C34878D82A}">
                    <a16:rowId xmlns:a16="http://schemas.microsoft.com/office/drawing/2014/main" val="2679044496"/>
                  </a:ext>
                </a:extLst>
              </a:tr>
              <a:tr h="290364">
                <a:tc>
                  <a:txBody>
                    <a:bodyPr/>
                    <a:lstStyle/>
                    <a:p>
                      <a:r>
                        <a:rPr kumimoji="1" lang="ja-JP" altLang="en-US" sz="1200" b="1" dirty="0"/>
                        <a:t>鈴木 達也</a:t>
                      </a:r>
                    </a:p>
                  </a:txBody>
                  <a:tcPr marL="81280" marR="81280" marT="40640" marB="406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t>サノフィ株式会社　</a:t>
                      </a:r>
                      <a:r>
                        <a:rPr kumimoji="1" lang="en-US" altLang="ja-JP" sz="1200" b="1" dirty="0"/>
                        <a:t>※</a:t>
                      </a:r>
                    </a:p>
                  </a:txBody>
                  <a:tcPr marL="81280" marR="81280" marT="40640" marB="40640"/>
                </a:tc>
                <a:extLst>
                  <a:ext uri="{0D108BD9-81ED-4DB2-BD59-A6C34878D82A}">
                    <a16:rowId xmlns:a16="http://schemas.microsoft.com/office/drawing/2014/main" val="997519496"/>
                  </a:ext>
                </a:extLst>
              </a:tr>
            </a:tbl>
          </a:graphicData>
        </a:graphic>
      </p:graphicFrame>
      <p:sp>
        <p:nvSpPr>
          <p:cNvPr id="25" name="正方形/長方形 24">
            <a:extLst>
              <a:ext uri="{FF2B5EF4-FFF2-40B4-BE49-F238E27FC236}">
                <a16:creationId xmlns:a16="http://schemas.microsoft.com/office/drawing/2014/main" id="{0EC65412-FD8D-4336-B351-1C641E28CDBC}"/>
              </a:ext>
            </a:extLst>
          </p:cNvPr>
          <p:cNvSpPr/>
          <p:nvPr/>
        </p:nvSpPr>
        <p:spPr>
          <a:xfrm>
            <a:off x="7020272" y="6414462"/>
            <a:ext cx="1661032"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敬称略，氏名</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50</a:t>
            </a:r>
            <a:r>
              <a:rPr lang="ja-JP" altLang="en-US" sz="1200" dirty="0">
                <a:solidFill>
                  <a:srgbClr val="000000"/>
                </a:solidFill>
                <a:latin typeface="Meiryo UI" panose="020B0604030504040204" pitchFamily="50" charset="-128"/>
                <a:ea typeface="Meiryo UI" panose="020B0604030504040204" pitchFamily="50" charset="-128"/>
              </a:rPr>
              <a:t>音順</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7313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189F07-894A-4DCA-819C-0E92806864E3}"/>
              </a:ext>
            </a:extLst>
          </p:cNvPr>
          <p:cNvSpPr>
            <a:spLocks noGrp="1"/>
          </p:cNvSpPr>
          <p:nvPr>
            <p:ph type="title"/>
          </p:nvPr>
        </p:nvSpPr>
        <p:spPr>
          <a:xfrm>
            <a:off x="457200" y="450800"/>
            <a:ext cx="8229600" cy="562074"/>
          </a:xfrm>
        </p:spPr>
        <p:txBody>
          <a:bodyPr/>
          <a:lstStyle/>
          <a:p>
            <a:r>
              <a:rPr kumimoji="1" lang="ja-JP" altLang="en-US" sz="2800" dirty="0"/>
              <a:t>参考資料</a:t>
            </a:r>
          </a:p>
        </p:txBody>
      </p:sp>
      <p:sp>
        <p:nvSpPr>
          <p:cNvPr id="3" name="コンテンツ プレースホルダー 2">
            <a:extLst>
              <a:ext uri="{FF2B5EF4-FFF2-40B4-BE49-F238E27FC236}">
                <a16:creationId xmlns:a16="http://schemas.microsoft.com/office/drawing/2014/main" id="{C24FEA1C-5584-4BC4-B1F5-DE315CA898F6}"/>
              </a:ext>
            </a:extLst>
          </p:cNvPr>
          <p:cNvSpPr>
            <a:spLocks noGrp="1"/>
          </p:cNvSpPr>
          <p:nvPr>
            <p:ph idx="1"/>
          </p:nvPr>
        </p:nvSpPr>
        <p:spPr>
          <a:xfrm>
            <a:off x="683568" y="1412776"/>
            <a:ext cx="8003232" cy="4713387"/>
          </a:xfrm>
        </p:spPr>
        <p:txBody>
          <a:bodyPr/>
          <a:lstStyle/>
          <a:p>
            <a:pPr marL="0" indent="0">
              <a:buNone/>
            </a:pPr>
            <a:r>
              <a:rPr lang="ja-JP" altLang="en-US" sz="1800" dirty="0"/>
              <a:t>治験環境の変化に柔軟に対応するために，</a:t>
            </a:r>
            <a:r>
              <a:rPr lang="en-US" altLang="ja-JP" sz="1800" dirty="0"/>
              <a:t>CRA</a:t>
            </a:r>
            <a:r>
              <a:rPr lang="ja-JP" altLang="en-US" sz="1800" dirty="0"/>
              <a:t>のスキルアップのために，</a:t>
            </a:r>
            <a:endParaRPr lang="en-US" altLang="ja-JP" sz="1800" dirty="0"/>
          </a:p>
          <a:p>
            <a:pPr marL="0" indent="0">
              <a:buNone/>
            </a:pPr>
            <a:r>
              <a:rPr lang="ja-JP" altLang="en-US" sz="1800" dirty="0"/>
              <a:t>何が必要かを継続的に議論，教育するための参考としてください．</a:t>
            </a:r>
            <a:endParaRPr lang="en-US" altLang="ja-JP" sz="1800" dirty="0"/>
          </a:p>
          <a:p>
            <a:endParaRPr lang="en-US" altLang="ja-JP" sz="900" dirty="0"/>
          </a:p>
          <a:p>
            <a:r>
              <a:rPr lang="ja-JP" altLang="en-US" sz="1800" dirty="0"/>
              <a:t>日本製薬工業協会　医薬品評価委員会臨床評価部会タスクフォース </a:t>
            </a:r>
            <a:r>
              <a:rPr lang="en-US" altLang="ja-JP" sz="1800" dirty="0"/>
              <a:t>3</a:t>
            </a:r>
            <a:br>
              <a:rPr lang="en-US" altLang="ja-JP" sz="1800" dirty="0"/>
            </a:br>
            <a:r>
              <a:rPr lang="ja-JP" altLang="en-US" sz="1800" dirty="0"/>
              <a:t>「モニタリング業務の </a:t>
            </a:r>
            <a:r>
              <a:rPr lang="en-US" altLang="ja-JP" sz="1800" dirty="0"/>
              <a:t>Principle</a:t>
            </a:r>
            <a:r>
              <a:rPr lang="ja-JP" altLang="en-US" sz="1800" dirty="0"/>
              <a:t>（あるべき姿）</a:t>
            </a:r>
            <a:br>
              <a:rPr lang="en-US" altLang="ja-JP" sz="1800" dirty="0"/>
            </a:br>
            <a:r>
              <a:rPr lang="en-US" altLang="ja-JP" sz="1800" dirty="0">
                <a:hlinkClick r:id="rId3"/>
              </a:rPr>
              <a:t>http://www.jpma.or.jp/medicine/shinyaku/tiken/allotment/principle.html</a:t>
            </a:r>
            <a:endParaRPr lang="en-US" altLang="ja-JP" sz="1800" dirty="0"/>
          </a:p>
          <a:p>
            <a:pPr marL="0" indent="0">
              <a:buNone/>
            </a:pPr>
            <a:endParaRPr kumimoji="1" lang="en-US" altLang="ja-JP" sz="1100" dirty="0"/>
          </a:p>
          <a:p>
            <a:r>
              <a:rPr lang="ja-JP" altLang="en-US" sz="1800" dirty="0"/>
              <a:t>第</a:t>
            </a:r>
            <a:r>
              <a:rPr lang="en-US" altLang="ja-JP" sz="1800" dirty="0"/>
              <a:t>18</a:t>
            </a:r>
            <a:r>
              <a:rPr lang="ja-JP" altLang="en-US" sz="1800" dirty="0"/>
              <a:t>回 </a:t>
            </a:r>
            <a:r>
              <a:rPr lang="en-US" altLang="ja-JP" sz="1800" dirty="0"/>
              <a:t>CRC</a:t>
            </a:r>
            <a:r>
              <a:rPr lang="ja-JP" altLang="en-US" sz="1800" dirty="0"/>
              <a:t>と臨床試験のあり方を考える会議</a:t>
            </a:r>
            <a:r>
              <a:rPr lang="en-US" altLang="ja-JP" sz="1800" dirty="0"/>
              <a:t>2018 in </a:t>
            </a:r>
            <a:r>
              <a:rPr lang="ja-JP" altLang="en-US" sz="1800" dirty="0"/>
              <a:t>富山</a:t>
            </a:r>
            <a:br>
              <a:rPr lang="en-US" altLang="ja-JP" sz="1800" dirty="0"/>
            </a:br>
            <a:r>
              <a:rPr lang="ja-JP" altLang="en-US" sz="1800" dirty="0"/>
              <a:t>日本がグローバル試験から排除される日～最悪のシナリオを回避するための意識・行動改革～</a:t>
            </a:r>
            <a:br>
              <a:rPr lang="en-US" altLang="ja-JP" sz="1800" dirty="0"/>
            </a:br>
            <a:r>
              <a:rPr lang="en-US" altLang="ja-JP" sz="1600" dirty="0">
                <a:hlinkClick r:id="rId4"/>
              </a:rPr>
              <a:t>http://www.phrma-jp.org/wordpress/wp-content/uploads/2018/10/2018_CRC_slide.pdf#search=%27%E6%97%A5%E6%9C%AC%E3%81%8C%E3%82%B0%E3%83%AD%E3%83%BC%E3%83%90%E3%83%AB%E3%81%8B%E3%82%89%E6%8E%92%E9%99%A4%E3%81%95%E3%82%8C%E3%82%8B%E6%97%A5%27</a:t>
            </a:r>
            <a:endParaRPr lang="en-US" altLang="ja-JP" sz="1600" dirty="0"/>
          </a:p>
          <a:p>
            <a:endParaRPr lang="en-US" altLang="ja-JP" sz="1100" dirty="0"/>
          </a:p>
          <a:p>
            <a:r>
              <a:rPr lang="en-US" altLang="ja-JP" sz="1800" dirty="0"/>
              <a:t>EFPIA</a:t>
            </a:r>
            <a:r>
              <a:rPr lang="ja-JP" altLang="en-US" sz="1800" dirty="0"/>
              <a:t> </a:t>
            </a:r>
            <a:r>
              <a:rPr lang="en-US" altLang="ja-JP" sz="1800" dirty="0"/>
              <a:t>Japan</a:t>
            </a:r>
            <a:r>
              <a:rPr lang="ja-JP" altLang="en-US" sz="1800" dirty="0"/>
              <a:t> </a:t>
            </a:r>
            <a:r>
              <a:rPr lang="en-US" altLang="ja-JP" sz="1800" dirty="0"/>
              <a:t>RBM</a:t>
            </a:r>
            <a:r>
              <a:rPr lang="ja-JP" altLang="en-US" sz="1800" dirty="0"/>
              <a:t>定着</a:t>
            </a:r>
            <a:r>
              <a:rPr lang="en-US" altLang="ja-JP" sz="1800" dirty="0"/>
              <a:t>Task</a:t>
            </a:r>
            <a:br>
              <a:rPr lang="en-US" altLang="ja-JP" sz="1800" dirty="0"/>
            </a:br>
            <a:r>
              <a:rPr lang="en-US" altLang="ja-JP" sz="1800" dirty="0"/>
              <a:t>Risk</a:t>
            </a:r>
            <a:r>
              <a:rPr lang="ja-JP" altLang="en-US" sz="1800" dirty="0"/>
              <a:t> </a:t>
            </a:r>
            <a:r>
              <a:rPr lang="en-US" altLang="ja-JP" sz="1800" dirty="0"/>
              <a:t>Based</a:t>
            </a:r>
            <a:r>
              <a:rPr lang="ja-JP" altLang="en-US" sz="1800" dirty="0"/>
              <a:t> </a:t>
            </a:r>
            <a:r>
              <a:rPr lang="en-US" altLang="ja-JP" sz="1800" dirty="0"/>
              <a:t>Monitoring</a:t>
            </a:r>
            <a:r>
              <a:rPr lang="ja-JP" altLang="en-US" sz="1800" dirty="0"/>
              <a:t>（</a:t>
            </a:r>
            <a:r>
              <a:rPr lang="en-US" altLang="ja-JP" sz="1800" dirty="0"/>
              <a:t>RBM</a:t>
            </a:r>
            <a:r>
              <a:rPr lang="ja-JP" altLang="en-US" sz="1800" dirty="0"/>
              <a:t>） </a:t>
            </a:r>
            <a:r>
              <a:rPr lang="en-US" altLang="ja-JP" sz="1800" dirty="0"/>
              <a:t>CRA</a:t>
            </a:r>
            <a:r>
              <a:rPr lang="ja-JP" altLang="en-US" sz="1800" dirty="0"/>
              <a:t>説明用スライド</a:t>
            </a:r>
            <a:br>
              <a:rPr lang="en-US" altLang="ja-JP" sz="1800" dirty="0"/>
            </a:br>
            <a:r>
              <a:rPr lang="en-US" altLang="ja-JP" sz="1800" dirty="0">
                <a:hlinkClick r:id="rId5"/>
              </a:rPr>
              <a:t>http://efpia.jp/link/RBM_for_CRA.pdf</a:t>
            </a:r>
            <a:endParaRPr lang="en-US" altLang="ja-JP" sz="1800" dirty="0"/>
          </a:p>
          <a:p>
            <a:endParaRPr lang="en-US" altLang="ja-JP" sz="1800" dirty="0"/>
          </a:p>
          <a:p>
            <a:endParaRPr kumimoji="1" lang="ja-JP" altLang="en-US" dirty="0"/>
          </a:p>
        </p:txBody>
      </p:sp>
      <p:sp>
        <p:nvSpPr>
          <p:cNvPr id="6" name="スライド番号プレースホルダー 5">
            <a:extLst>
              <a:ext uri="{FF2B5EF4-FFF2-40B4-BE49-F238E27FC236}">
                <a16:creationId xmlns:a16="http://schemas.microsoft.com/office/drawing/2014/main" id="{CE2ADFB2-D03B-4048-BFDE-C321A139ADF1}"/>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20</a:t>
            </a:fld>
            <a:endParaRPr lang="en-US" altLang="ja-JP" dirty="0"/>
          </a:p>
        </p:txBody>
      </p:sp>
      <p:sp>
        <p:nvSpPr>
          <p:cNvPr id="5" name="スライド番号プレースホルダー 1">
            <a:extLst>
              <a:ext uri="{FF2B5EF4-FFF2-40B4-BE49-F238E27FC236}">
                <a16:creationId xmlns:a16="http://schemas.microsoft.com/office/drawing/2014/main" id="{2CB4E33A-1FEC-4855-BE88-F152091390DA}"/>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160215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6BC600-25E4-4201-AAF2-C4D317E90BFB}"/>
              </a:ext>
            </a:extLst>
          </p:cNvPr>
          <p:cNvSpPr>
            <a:spLocks noGrp="1"/>
          </p:cNvSpPr>
          <p:nvPr>
            <p:ph idx="1"/>
          </p:nvPr>
        </p:nvSpPr>
        <p:spPr>
          <a:xfrm>
            <a:off x="457200" y="2780929"/>
            <a:ext cx="8229600" cy="720080"/>
          </a:xfrm>
        </p:spPr>
        <p:txBody>
          <a:bodyPr/>
          <a:lstStyle/>
          <a:p>
            <a:pPr marL="0" indent="0" algn="ctr">
              <a:buNone/>
            </a:pPr>
            <a:r>
              <a:rPr kumimoji="1" lang="en-US" altLang="ja-JP" dirty="0"/>
              <a:t>Buck</a:t>
            </a:r>
            <a:r>
              <a:rPr kumimoji="1" lang="ja-JP" altLang="en-US" dirty="0"/>
              <a:t> </a:t>
            </a:r>
            <a:r>
              <a:rPr kumimoji="1" lang="en-US" altLang="ja-JP" dirty="0"/>
              <a:t>Up</a:t>
            </a:r>
            <a:endParaRPr kumimoji="1" lang="ja-JP" altLang="en-US" dirty="0"/>
          </a:p>
        </p:txBody>
      </p:sp>
      <p:sp>
        <p:nvSpPr>
          <p:cNvPr id="5" name="スライド番号プレースホルダー 1">
            <a:extLst>
              <a:ext uri="{FF2B5EF4-FFF2-40B4-BE49-F238E27FC236}">
                <a16:creationId xmlns:a16="http://schemas.microsoft.com/office/drawing/2014/main" id="{EA809B61-9BB9-4F02-A5FB-1698A4E2FBA2}"/>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372691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8815DEB-FDBE-4FAD-BB4F-8D527CA87F7F}"/>
              </a:ext>
            </a:extLst>
          </p:cNvPr>
          <p:cNvGraphicFramePr>
            <a:graphicFrameLocks noGrp="1"/>
          </p:cNvGraphicFramePr>
          <p:nvPr>
            <p:extLst>
              <p:ext uri="{D42A27DB-BD31-4B8C-83A1-F6EECF244321}">
                <p14:modId xmlns:p14="http://schemas.microsoft.com/office/powerpoint/2010/main" val="346778232"/>
              </p:ext>
            </p:extLst>
          </p:nvPr>
        </p:nvGraphicFramePr>
        <p:xfrm>
          <a:off x="539552" y="1166212"/>
          <a:ext cx="7764033" cy="4536000"/>
        </p:xfrm>
        <a:graphic>
          <a:graphicData uri="http://schemas.openxmlformats.org/drawingml/2006/table">
            <a:tbl>
              <a:tblPr>
                <a:tableStyleId>{5C22544A-7EE6-4342-B048-85BDC9FD1C3A}</a:tableStyleId>
              </a:tblPr>
              <a:tblGrid>
                <a:gridCol w="563234">
                  <a:extLst>
                    <a:ext uri="{9D8B030D-6E8A-4147-A177-3AD203B41FA5}">
                      <a16:colId xmlns:a16="http://schemas.microsoft.com/office/drawing/2014/main" val="20000"/>
                    </a:ext>
                  </a:extLst>
                </a:gridCol>
                <a:gridCol w="7200799">
                  <a:extLst>
                    <a:ext uri="{9D8B030D-6E8A-4147-A177-3AD203B41FA5}">
                      <a16:colId xmlns:a16="http://schemas.microsoft.com/office/drawing/2014/main" val="20001"/>
                    </a:ext>
                  </a:extLst>
                </a:gridCol>
              </a:tblGrid>
              <a:tr h="324000">
                <a:tc gridSpan="2">
                  <a:txBody>
                    <a:bodyPr/>
                    <a:lstStyle/>
                    <a:p>
                      <a:pPr algn="l" fontAlgn="ctr"/>
                      <a:r>
                        <a:rPr lang="ja-JP" altLang="en-US" sz="1400" b="0" i="0" u="none" strike="noStrike" dirty="0">
                          <a:solidFill>
                            <a:srgbClr val="000000"/>
                          </a:solidFill>
                          <a:effectLst/>
                          <a:latin typeface="+mn-lt"/>
                          <a:ea typeface="游ゴシック" panose="020B0400000000000000" pitchFamily="50" charset="-128"/>
                        </a:rPr>
                        <a:t> </a:t>
                      </a:r>
                      <a:r>
                        <a:rPr lang="ja-JP" altLang="en-US" sz="1600" b="1" i="0" u="none" strike="noStrike" dirty="0">
                          <a:solidFill>
                            <a:srgbClr val="FF0000"/>
                          </a:solidFill>
                          <a:effectLst/>
                          <a:latin typeface="+mn-lt"/>
                          <a:ea typeface="游ゴシック" panose="020B0400000000000000" pitchFamily="50" charset="-128"/>
                        </a:rPr>
                        <a:t>依頼者の計画上・運営上の問題</a:t>
                      </a:r>
                      <a:endParaRPr lang="en-US" sz="1400" b="1" i="0" u="none" strike="noStrike" dirty="0">
                        <a:solidFill>
                          <a:srgbClr val="FF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Meiryo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7870564"/>
                  </a:ext>
                </a:extLst>
              </a:tr>
              <a:tr h="324000">
                <a:tc>
                  <a:txBody>
                    <a:bodyPr/>
                    <a:lstStyle/>
                    <a:p>
                      <a:pPr algn="l" fontAlgn="ctr"/>
                      <a:r>
                        <a:rPr lang="en-US" sz="1100" b="0" u="none" strike="noStrike" dirty="0">
                          <a:effectLst/>
                          <a:latin typeface="+mn-lt"/>
                          <a:ea typeface="游ゴシック" panose="020B0400000000000000" pitchFamily="50" charset="-128"/>
                        </a:rPr>
                        <a:t>No.7</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u="none" strike="noStrike" dirty="0">
                          <a:effectLst/>
                          <a:latin typeface="+mn-lt"/>
                          <a:ea typeface="游ゴシック" panose="020B0400000000000000" pitchFamily="50" charset="-128"/>
                        </a:rPr>
                        <a:t>治験依頼者都合による強引な被験者来院日調整の依頼</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algn="l" fontAlgn="ctr"/>
                      <a:r>
                        <a:rPr lang="en-US" sz="1100" b="0" u="none" strike="noStrike" dirty="0">
                          <a:effectLst/>
                          <a:latin typeface="+mn-lt"/>
                          <a:ea typeface="游ゴシック" panose="020B0400000000000000" pitchFamily="50" charset="-128"/>
                        </a:rPr>
                        <a:t>No.9</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u="none" strike="noStrike" dirty="0">
                          <a:effectLst/>
                          <a:latin typeface="+mn-lt"/>
                          <a:ea typeface="游ゴシック" panose="020B0400000000000000" pitchFamily="50" charset="-128"/>
                        </a:rPr>
                        <a:t>精度管理に関する理解不足、説明不足</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815290"/>
                  </a:ext>
                </a:extLst>
              </a:tr>
              <a:tr h="324000">
                <a:tc>
                  <a:txBody>
                    <a:bodyPr/>
                    <a:lstStyle/>
                    <a:p>
                      <a:pPr algn="l" fontAlgn="ctr"/>
                      <a:r>
                        <a:rPr lang="en-US" sz="1100" b="0" u="none" strike="noStrike" dirty="0">
                          <a:effectLst/>
                          <a:latin typeface="+mn-lt"/>
                          <a:ea typeface="游ゴシック" panose="020B0400000000000000" pitchFamily="50" charset="-128"/>
                        </a:rPr>
                        <a:t>No.10</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u="none" strike="noStrike" dirty="0">
                          <a:effectLst/>
                          <a:latin typeface="+mn-lt"/>
                          <a:ea typeface="游ゴシック" panose="020B0400000000000000" pitchFamily="50" charset="-128"/>
                        </a:rPr>
                        <a:t>実施医療機関選定時に用いるチェックリストの不適切な内容</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7312542"/>
                  </a:ext>
                </a:extLst>
              </a:tr>
              <a:tr h="324000">
                <a:tc>
                  <a:txBody>
                    <a:bodyPr/>
                    <a:lstStyle/>
                    <a:p>
                      <a:pPr algn="l" fontAlgn="ctr"/>
                      <a:r>
                        <a:rPr lang="en-US" sz="1100" b="0" u="none" strike="noStrike" dirty="0">
                          <a:effectLst/>
                          <a:latin typeface="+mn-lt"/>
                          <a:ea typeface="游ゴシック" panose="020B0400000000000000" pitchFamily="50" charset="-128"/>
                        </a:rPr>
                        <a:t>No.18</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u="none" strike="noStrike" dirty="0">
                          <a:effectLst/>
                          <a:latin typeface="+mn-lt"/>
                          <a:ea typeface="游ゴシック" panose="020B0400000000000000" pitchFamily="50" charset="-128"/>
                        </a:rPr>
                        <a:t>治験終了通知書の直接閲覧のためのみの訪問</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379906"/>
                  </a:ext>
                </a:extLst>
              </a:tr>
              <a:tr h="324000">
                <a:tc>
                  <a:txBody>
                    <a:bodyPr/>
                    <a:lstStyle/>
                    <a:p>
                      <a:pPr algn="l" fontAlgn="ctr"/>
                      <a:r>
                        <a:rPr lang="en-US" sz="1100" b="0" u="none" strike="noStrike" dirty="0">
                          <a:effectLst/>
                          <a:latin typeface="+mn-lt"/>
                          <a:ea typeface="游ゴシック" panose="020B0400000000000000" pitchFamily="50" charset="-128"/>
                        </a:rPr>
                        <a:t>No.25</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n-lt"/>
                          <a:ea typeface="游ゴシック" panose="020B0400000000000000" pitchFamily="50" charset="-128"/>
                        </a:rPr>
                        <a:t>スケジュール等依頼者側の都合だけしか考えられない</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208826"/>
                  </a:ext>
                </a:extLst>
              </a:tr>
              <a:tr h="324000">
                <a:tc gridSpan="2">
                  <a:txBody>
                    <a:bodyPr/>
                    <a:lstStyle/>
                    <a:p>
                      <a:pPr algn="l" fontAlgn="ctr"/>
                      <a:r>
                        <a:rPr lang="ja-JP" altLang="en-US" sz="1600" b="0" i="0" u="none" strike="noStrike" dirty="0">
                          <a:solidFill>
                            <a:srgbClr val="000000"/>
                          </a:solidFill>
                          <a:effectLst/>
                          <a:latin typeface="+mn-lt"/>
                          <a:ea typeface="游ゴシック" panose="020B0400000000000000" pitchFamily="50" charset="-128"/>
                        </a:rPr>
                        <a:t> </a:t>
                      </a:r>
                      <a:r>
                        <a:rPr lang="ja-JP" altLang="en-US" sz="1600" b="1" i="0" u="none" strike="noStrike" dirty="0">
                          <a:solidFill>
                            <a:srgbClr val="FF0000"/>
                          </a:solidFill>
                          <a:effectLst/>
                          <a:latin typeface="+mn-lt"/>
                          <a:ea typeface="游ゴシック" panose="020B0400000000000000" pitchFamily="50" charset="-128"/>
                        </a:rPr>
                        <a:t>モニターの理解不足・知識不足・教育不足・経験不足</a:t>
                      </a:r>
                      <a:endParaRPr lang="en-US" sz="16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871214"/>
                  </a:ext>
                </a:extLst>
              </a:tr>
              <a:tr h="324000">
                <a:tc gridSpan="2">
                  <a:txBody>
                    <a:bodyPr/>
                    <a:lstStyle/>
                    <a:p>
                      <a:pPr algn="l" fontAlgn="ctr"/>
                      <a:r>
                        <a:rPr lang="ja-JP" altLang="en-US" sz="1600" b="1" i="0" u="none" strike="noStrike" dirty="0">
                          <a:solidFill>
                            <a:srgbClr val="FF0000"/>
                          </a:solidFill>
                          <a:effectLst/>
                          <a:latin typeface="+mn-lt"/>
                          <a:ea typeface="游ゴシック" panose="020B0400000000000000" pitchFamily="50" charset="-128"/>
                        </a:rPr>
                        <a:t>　　オーバークオリティ</a:t>
                      </a:r>
                      <a:endParaRPr lang="en-US" sz="1600" b="1" i="0" u="none" strike="noStrike" dirty="0">
                        <a:solidFill>
                          <a:srgbClr val="FF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Meiryo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5225823"/>
                  </a:ext>
                </a:extLst>
              </a:tr>
              <a:tr h="324000">
                <a:tc>
                  <a:txBody>
                    <a:bodyPr/>
                    <a:lstStyle/>
                    <a:p>
                      <a:pPr algn="l" fontAlgn="ctr"/>
                      <a:r>
                        <a:rPr lang="en-US" sz="1100" b="0" u="none" strike="noStrike" dirty="0">
                          <a:effectLst/>
                          <a:latin typeface="+mn-lt"/>
                          <a:ea typeface="游ゴシック" panose="020B0400000000000000" pitchFamily="50" charset="-128"/>
                        </a:rPr>
                        <a:t>No.8</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u="none" strike="noStrike" dirty="0">
                          <a:effectLst/>
                          <a:latin typeface="+mn-lt"/>
                          <a:ea typeface="游ゴシック" panose="020B0400000000000000" pitchFamily="50" charset="-128"/>
                        </a:rPr>
                        <a:t>カルテとワークシートの重複記載</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algn="l" fontAlgn="ctr"/>
                      <a:r>
                        <a:rPr lang="en-US" sz="1100" b="0" u="none" strike="noStrike" dirty="0">
                          <a:effectLst/>
                          <a:latin typeface="+mn-lt"/>
                          <a:ea typeface="游ゴシック" panose="020B0400000000000000" pitchFamily="50" charset="-128"/>
                        </a:rPr>
                        <a:t>No.16</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u="none" strike="noStrike" dirty="0">
                          <a:effectLst/>
                          <a:latin typeface="+mn-lt"/>
                          <a:ea typeface="游ゴシック" panose="020B0400000000000000" pitchFamily="50" charset="-128"/>
                        </a:rPr>
                        <a:t>リスクに基づくモニタリングの実施を理由にした過剰対応の要求</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992127"/>
                  </a:ext>
                </a:extLst>
              </a:tr>
              <a:tr h="324000">
                <a:tc>
                  <a:txBody>
                    <a:bodyPr/>
                    <a:lstStyle/>
                    <a:p>
                      <a:pPr algn="l" fontAlgn="ctr"/>
                      <a:r>
                        <a:rPr lang="en-US" sz="1100" b="0" u="none" strike="noStrike" dirty="0">
                          <a:effectLst/>
                          <a:latin typeface="+mn-lt"/>
                          <a:ea typeface="游ゴシック" panose="020B0400000000000000" pitchFamily="50" charset="-128"/>
                        </a:rPr>
                        <a:t>No.19</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u="none" strike="noStrike" dirty="0">
                          <a:effectLst/>
                          <a:latin typeface="+mn-lt"/>
                          <a:ea typeface="游ゴシック" panose="020B0400000000000000" pitchFamily="50" charset="-128"/>
                        </a:rPr>
                        <a:t>直接閲覧時の実施医療機関側記録からの必要以上の情報収集</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algn="l" fontAlgn="ctr"/>
                      <a:r>
                        <a:rPr lang="en-US" sz="1100" b="0" u="none" strike="noStrike" dirty="0">
                          <a:effectLst/>
                          <a:latin typeface="+mn-lt"/>
                          <a:ea typeface="游ゴシック" panose="020B0400000000000000" pitchFamily="50" charset="-128"/>
                        </a:rPr>
                        <a:t>No.21</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u="none" strike="noStrike" dirty="0">
                          <a:effectLst/>
                          <a:latin typeface="+mn-lt"/>
                          <a:ea typeface="游ゴシック" panose="020B0400000000000000" pitchFamily="50" charset="-128"/>
                        </a:rPr>
                        <a:t>治験薬管理者以外の医療機関スタッフによる治験薬使用状況の記載</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4000">
                <a:tc>
                  <a:txBody>
                    <a:bodyPr/>
                    <a:lstStyle/>
                    <a:p>
                      <a:pPr algn="l" fontAlgn="ctr"/>
                      <a:r>
                        <a:rPr lang="en-US" sz="1100" b="0" u="none" strike="noStrike" dirty="0">
                          <a:effectLst/>
                          <a:latin typeface="+mn-lt"/>
                          <a:ea typeface="游ゴシック" panose="020B0400000000000000" pitchFamily="50" charset="-128"/>
                        </a:rPr>
                        <a:t>No.29</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n-lt"/>
                          <a:ea typeface="游ゴシック" panose="020B0400000000000000" pitchFamily="50" charset="-128"/>
                        </a:rPr>
                        <a:t>医療機関作成の書類に関し，</a:t>
                      </a:r>
                      <a:r>
                        <a:rPr lang="en-US" altLang="ja-JP" sz="1200" b="0" i="0" u="none" strike="noStrike" dirty="0">
                          <a:solidFill>
                            <a:srgbClr val="000000"/>
                          </a:solidFill>
                          <a:effectLst/>
                          <a:latin typeface="+mn-lt"/>
                          <a:ea typeface="游ゴシック" panose="020B0400000000000000" pitchFamily="50" charset="-128"/>
                        </a:rPr>
                        <a:t>CRA</a:t>
                      </a:r>
                      <a:r>
                        <a:rPr lang="ja-JP" altLang="en-US" sz="1200" b="0" i="0" u="none" strike="noStrike" dirty="0">
                          <a:solidFill>
                            <a:srgbClr val="000000"/>
                          </a:solidFill>
                          <a:effectLst/>
                          <a:latin typeface="+mn-lt"/>
                          <a:ea typeface="游ゴシック" panose="020B0400000000000000" pitchFamily="50" charset="-128"/>
                        </a:rPr>
                        <a:t>が「確認させてほしい」と過剰に確認を依頼してくる・</a:t>
                      </a:r>
                      <a:r>
                        <a:rPr lang="en-US" altLang="ja-JP" sz="1200" b="0" i="0" u="none" strike="noStrike" dirty="0">
                          <a:solidFill>
                            <a:srgbClr val="000000"/>
                          </a:solidFill>
                          <a:effectLst/>
                          <a:latin typeface="+mn-lt"/>
                          <a:ea typeface="游ゴシック" panose="020B0400000000000000" pitchFamily="50" charset="-128"/>
                        </a:rPr>
                        <a:t>  </a:t>
                      </a:r>
                      <a:r>
                        <a:rPr lang="ja-JP" altLang="en-US" sz="1200" b="0" i="0" u="none" strike="noStrike" dirty="0">
                          <a:solidFill>
                            <a:srgbClr val="000000"/>
                          </a:solidFill>
                          <a:effectLst/>
                          <a:latin typeface="+mn-lt"/>
                          <a:ea typeface="游ゴシック" panose="020B0400000000000000" pitchFamily="50" charset="-128"/>
                        </a:rPr>
                        <a:t>介入してくる</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1892494"/>
                  </a:ext>
                </a:extLst>
              </a:tr>
              <a:tr h="324000">
                <a:tc>
                  <a:txBody>
                    <a:bodyPr/>
                    <a:lstStyle/>
                    <a:p>
                      <a:pPr algn="l" fontAlgn="ctr"/>
                      <a:r>
                        <a:rPr lang="en-US" sz="1100" b="0" u="none" strike="noStrike" dirty="0">
                          <a:effectLst/>
                          <a:latin typeface="+mn-lt"/>
                          <a:ea typeface="游ゴシック" panose="020B0400000000000000" pitchFamily="50" charset="-128"/>
                        </a:rPr>
                        <a:t>No.30</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n-lt"/>
                          <a:ea typeface="游ゴシック" panose="020B0400000000000000" pitchFamily="50" charset="-128"/>
                        </a:rPr>
                        <a:t>逸脱に関し</a:t>
                      </a:r>
                      <a:r>
                        <a:rPr lang="en-US" altLang="ja-JP" sz="1200" b="0" i="0" u="none" strike="noStrike" dirty="0">
                          <a:solidFill>
                            <a:srgbClr val="000000"/>
                          </a:solidFill>
                          <a:effectLst/>
                          <a:latin typeface="+mn-lt"/>
                          <a:ea typeface="游ゴシック" panose="020B0400000000000000" pitchFamily="50" charset="-128"/>
                        </a:rPr>
                        <a:t>Critical</a:t>
                      </a:r>
                      <a:r>
                        <a:rPr lang="ja-JP" altLang="en-US" sz="1200" b="0" i="0" u="none" strike="noStrike" dirty="0">
                          <a:solidFill>
                            <a:srgbClr val="000000"/>
                          </a:solidFill>
                          <a:effectLst/>
                          <a:latin typeface="+mn-lt"/>
                          <a:ea typeface="游ゴシック" panose="020B0400000000000000" pitchFamily="50" charset="-128"/>
                        </a:rPr>
                        <a:t>なものは仕方がないが，</a:t>
                      </a:r>
                      <a:r>
                        <a:rPr lang="en-US" altLang="ja-JP" sz="1200" b="0" i="0" u="none" strike="noStrike" dirty="0">
                          <a:solidFill>
                            <a:srgbClr val="000000"/>
                          </a:solidFill>
                          <a:effectLst/>
                          <a:latin typeface="+mn-lt"/>
                          <a:ea typeface="游ゴシック" panose="020B0400000000000000" pitchFamily="50" charset="-128"/>
                        </a:rPr>
                        <a:t>Minor</a:t>
                      </a:r>
                      <a:r>
                        <a:rPr lang="ja-JP" altLang="en-US" sz="1200" b="0" i="0" u="none" strike="noStrike" dirty="0">
                          <a:solidFill>
                            <a:srgbClr val="000000"/>
                          </a:solidFill>
                          <a:effectLst/>
                          <a:latin typeface="+mn-lt"/>
                          <a:ea typeface="游ゴシック" panose="020B0400000000000000" pitchFamily="50" charset="-128"/>
                        </a:rPr>
                        <a:t>な逸脱まですべて</a:t>
                      </a:r>
                      <a:r>
                        <a:rPr lang="en-US" altLang="ja-JP" sz="1200" b="0" i="0" u="none" strike="noStrike" dirty="0">
                          <a:solidFill>
                            <a:srgbClr val="000000"/>
                          </a:solidFill>
                          <a:effectLst/>
                          <a:latin typeface="+mn-lt"/>
                          <a:ea typeface="游ゴシック" panose="020B0400000000000000" pitchFamily="50" charset="-128"/>
                        </a:rPr>
                        <a:t>CAPA</a:t>
                      </a:r>
                      <a:r>
                        <a:rPr lang="ja-JP" altLang="en-US" sz="1200" b="0" i="0" u="none" strike="noStrike" dirty="0">
                          <a:solidFill>
                            <a:srgbClr val="000000"/>
                          </a:solidFill>
                          <a:effectLst/>
                          <a:latin typeface="+mn-lt"/>
                          <a:ea typeface="游ゴシック" panose="020B0400000000000000" pitchFamily="50" charset="-128"/>
                        </a:rPr>
                        <a:t>を要求している</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113982"/>
                  </a:ext>
                </a:extLst>
              </a:tr>
            </a:tbl>
          </a:graphicData>
        </a:graphic>
      </p:graphicFrame>
      <p:sp>
        <p:nvSpPr>
          <p:cNvPr id="8" name="タイトル 1">
            <a:extLst>
              <a:ext uri="{FF2B5EF4-FFF2-40B4-BE49-F238E27FC236}">
                <a16:creationId xmlns:a16="http://schemas.microsoft.com/office/drawing/2014/main" id="{97BE8247-170F-4341-8B0B-D6FBD675DE1C}"/>
              </a:ext>
            </a:extLst>
          </p:cNvPr>
          <p:cNvSpPr>
            <a:spLocks noGrp="1"/>
          </p:cNvSpPr>
          <p:nvPr>
            <p:ph type="title"/>
          </p:nvPr>
        </p:nvSpPr>
        <p:spPr>
          <a:xfrm>
            <a:off x="457200" y="274638"/>
            <a:ext cx="8229600" cy="562074"/>
          </a:xfrm>
        </p:spPr>
        <p:txBody>
          <a:bodyPr/>
          <a:lstStyle/>
          <a:p>
            <a:r>
              <a:rPr kumimoji="1" lang="ja-JP" altLang="en-US" sz="2800" dirty="0"/>
              <a:t>アンケート調査項目　①</a:t>
            </a:r>
          </a:p>
        </p:txBody>
      </p:sp>
      <p:sp>
        <p:nvSpPr>
          <p:cNvPr id="3" name="スライド番号プレースホルダー 2">
            <a:extLst>
              <a:ext uri="{FF2B5EF4-FFF2-40B4-BE49-F238E27FC236}">
                <a16:creationId xmlns:a16="http://schemas.microsoft.com/office/drawing/2014/main" id="{6D38FF1A-384E-437B-A3BB-7A4BEC624CDA}"/>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22</a:t>
            </a:fld>
            <a:endParaRPr lang="en-US" altLang="ja-JP" dirty="0"/>
          </a:p>
        </p:txBody>
      </p:sp>
      <p:sp>
        <p:nvSpPr>
          <p:cNvPr id="5" name="スライド番号プレースホルダー 1">
            <a:extLst>
              <a:ext uri="{FF2B5EF4-FFF2-40B4-BE49-F238E27FC236}">
                <a16:creationId xmlns:a16="http://schemas.microsoft.com/office/drawing/2014/main" id="{90C7BB69-5C6A-4F4A-B053-5947A7E2AE7E}"/>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103452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747119D-6CB2-479A-8F92-3FCC63433023}"/>
              </a:ext>
            </a:extLst>
          </p:cNvPr>
          <p:cNvSpPr>
            <a:spLocks noGrp="1"/>
          </p:cNvSpPr>
          <p:nvPr>
            <p:ph type="title"/>
          </p:nvPr>
        </p:nvSpPr>
        <p:spPr>
          <a:xfrm>
            <a:off x="457200" y="274638"/>
            <a:ext cx="8229600" cy="562074"/>
          </a:xfrm>
        </p:spPr>
        <p:txBody>
          <a:bodyPr/>
          <a:lstStyle/>
          <a:p>
            <a:r>
              <a:rPr kumimoji="1" lang="ja-JP" altLang="en-US" sz="2800" dirty="0"/>
              <a:t>アンケート調査項目　②</a:t>
            </a:r>
          </a:p>
        </p:txBody>
      </p:sp>
      <p:graphicFrame>
        <p:nvGraphicFramePr>
          <p:cNvPr id="6" name="表 5">
            <a:extLst>
              <a:ext uri="{FF2B5EF4-FFF2-40B4-BE49-F238E27FC236}">
                <a16:creationId xmlns:a16="http://schemas.microsoft.com/office/drawing/2014/main" id="{98815DEB-FDBE-4FAD-BB4F-8D527CA87F7F}"/>
              </a:ext>
            </a:extLst>
          </p:cNvPr>
          <p:cNvGraphicFramePr>
            <a:graphicFrameLocks noGrp="1"/>
          </p:cNvGraphicFramePr>
          <p:nvPr>
            <p:extLst>
              <p:ext uri="{D42A27DB-BD31-4B8C-83A1-F6EECF244321}">
                <p14:modId xmlns:p14="http://schemas.microsoft.com/office/powerpoint/2010/main" val="1465349819"/>
              </p:ext>
            </p:extLst>
          </p:nvPr>
        </p:nvGraphicFramePr>
        <p:xfrm>
          <a:off x="539552" y="1166212"/>
          <a:ext cx="7764034" cy="4901760"/>
        </p:xfrm>
        <a:graphic>
          <a:graphicData uri="http://schemas.openxmlformats.org/drawingml/2006/table">
            <a:tbl>
              <a:tblPr>
                <a:tableStyleId>{5C22544A-7EE6-4342-B048-85BDC9FD1C3A}</a:tableStyleId>
              </a:tblPr>
              <a:tblGrid>
                <a:gridCol w="563234">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324000">
                <a:tc gridSpan="2">
                  <a:txBody>
                    <a:bodyPr/>
                    <a:lstStyle/>
                    <a:p>
                      <a:pPr algn="l" fontAlgn="ctr"/>
                      <a:r>
                        <a:rPr lang="ja-JP" altLang="en-US" sz="1600" b="1" i="0" u="none" strike="noStrike" dirty="0">
                          <a:solidFill>
                            <a:srgbClr val="FF0000"/>
                          </a:solidFill>
                          <a:effectLst/>
                          <a:latin typeface="+mn-lt"/>
                          <a:ea typeface="游ゴシック" panose="020B0400000000000000" pitchFamily="50" charset="-128"/>
                        </a:rPr>
                        <a:t>　　モニターの理解不足・知識不足・教育不足</a:t>
                      </a:r>
                      <a:endParaRPr lang="en-US" sz="1600" b="1" i="0" u="none" strike="noStrike" dirty="0">
                        <a:solidFill>
                          <a:srgbClr val="FF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effectLst/>
                        <a:latin typeface="Meiryo U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707227"/>
                  </a:ext>
                </a:extLst>
              </a:tr>
              <a:tr h="324000">
                <a:tc>
                  <a:txBody>
                    <a:bodyPr/>
                    <a:lstStyle/>
                    <a:p>
                      <a:pPr algn="l" fontAlgn="ctr"/>
                      <a:r>
                        <a:rPr lang="en-US" sz="1100" u="none" strike="noStrike" dirty="0">
                          <a:effectLst/>
                          <a:latin typeface="+mn-lt"/>
                          <a:ea typeface="游ゴシック" panose="020B0400000000000000" pitchFamily="50" charset="-128"/>
                        </a:rPr>
                        <a:t>No.11</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同意説明文書作成手順の理解不足</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4000">
                <a:tc>
                  <a:txBody>
                    <a:bodyPr/>
                    <a:lstStyle/>
                    <a:p>
                      <a:pPr algn="l" fontAlgn="ctr"/>
                      <a:r>
                        <a:rPr lang="en-US" sz="1100" u="none" strike="noStrike" dirty="0">
                          <a:effectLst/>
                          <a:latin typeface="+mn-lt"/>
                          <a:ea typeface="游ゴシック" panose="020B0400000000000000" pitchFamily="50" charset="-128"/>
                        </a:rPr>
                        <a:t>No.13</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重要なモニタリング手順に対する実施医療機関との事前協議不足</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4000">
                <a:tc>
                  <a:txBody>
                    <a:bodyPr/>
                    <a:lstStyle/>
                    <a:p>
                      <a:pPr algn="l" fontAlgn="ctr"/>
                      <a:r>
                        <a:rPr lang="en-US" sz="1100" u="none" strike="noStrike" dirty="0">
                          <a:effectLst/>
                          <a:latin typeface="+mn-lt"/>
                          <a:ea typeface="游ゴシック" panose="020B0400000000000000" pitchFamily="50" charset="-128"/>
                        </a:rPr>
                        <a:t>No.14</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治験責任医師面会時の </a:t>
                      </a:r>
                      <a:r>
                        <a:rPr lang="en-US" altLang="ja-JP" sz="1200" u="none" strike="noStrike" dirty="0">
                          <a:effectLst/>
                          <a:latin typeface="+mn-lt"/>
                          <a:ea typeface="游ゴシック" panose="020B0400000000000000" pitchFamily="50" charset="-128"/>
                        </a:rPr>
                        <a:t>CRC </a:t>
                      </a:r>
                      <a:r>
                        <a:rPr lang="ja-JP" altLang="en-US" sz="1200" u="none" strike="noStrike" dirty="0">
                          <a:effectLst/>
                          <a:latin typeface="+mn-lt"/>
                          <a:ea typeface="游ゴシック" panose="020B0400000000000000" pitchFamily="50" charset="-128"/>
                        </a:rPr>
                        <a:t>立ち会い</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701897"/>
                  </a:ext>
                </a:extLst>
              </a:tr>
              <a:tr h="324000">
                <a:tc>
                  <a:txBody>
                    <a:bodyPr/>
                    <a:lstStyle/>
                    <a:p>
                      <a:pPr algn="l" fontAlgn="ctr"/>
                      <a:r>
                        <a:rPr lang="en-US" sz="1100" u="none" strike="noStrike" dirty="0">
                          <a:effectLst/>
                          <a:latin typeface="+mn-lt"/>
                          <a:ea typeface="游ゴシック" panose="020B0400000000000000" pitchFamily="50" charset="-128"/>
                        </a:rPr>
                        <a:t>No.15</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重要な治験マイルストーンの共有不足</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4000">
                <a:tc>
                  <a:txBody>
                    <a:bodyPr/>
                    <a:lstStyle/>
                    <a:p>
                      <a:pPr algn="l" fontAlgn="ctr"/>
                      <a:r>
                        <a:rPr lang="en-US" sz="1100" u="none" strike="noStrike" dirty="0">
                          <a:effectLst/>
                          <a:latin typeface="+mn-lt"/>
                          <a:ea typeface="游ゴシック" panose="020B0400000000000000" pitchFamily="50" charset="-128"/>
                        </a:rPr>
                        <a:t>No.17</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実施中の治験に関する問題点の共有の未実施</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4000">
                <a:tc>
                  <a:txBody>
                    <a:bodyPr/>
                    <a:lstStyle/>
                    <a:p>
                      <a:pPr algn="l" fontAlgn="ctr"/>
                      <a:r>
                        <a:rPr lang="en-US" sz="1100" u="none" strike="noStrike" dirty="0">
                          <a:effectLst/>
                          <a:latin typeface="+mn-lt"/>
                          <a:ea typeface="游ゴシック" panose="020B0400000000000000" pitchFamily="50" charset="-128"/>
                        </a:rPr>
                        <a:t>No.20</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知識不足に起因する信頼関係の破綻</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4000">
                <a:tc>
                  <a:txBody>
                    <a:bodyPr/>
                    <a:lstStyle/>
                    <a:p>
                      <a:pPr algn="l" fontAlgn="ctr"/>
                      <a:r>
                        <a:rPr lang="en-US" sz="1100" u="none" strike="noStrike" dirty="0">
                          <a:effectLst/>
                          <a:latin typeface="+mn-lt"/>
                          <a:ea typeface="游ゴシック" panose="020B0400000000000000" pitchFamily="50" charset="-128"/>
                        </a:rPr>
                        <a:t>No.26</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n-lt"/>
                          <a:ea typeface="游ゴシック" panose="020B0400000000000000" pitchFamily="50" charset="-128"/>
                        </a:rPr>
                        <a:t>マニュアルや手順書通りにしか行動できない</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4000">
                <a:tc>
                  <a:txBody>
                    <a:bodyPr/>
                    <a:lstStyle/>
                    <a:p>
                      <a:pPr algn="l" fontAlgn="ctr"/>
                      <a:r>
                        <a:rPr lang="en-US" sz="1100" u="none" strike="noStrike" dirty="0">
                          <a:effectLst/>
                          <a:latin typeface="+mn-lt"/>
                          <a:ea typeface="游ゴシック" panose="020B0400000000000000" pitchFamily="50" charset="-128"/>
                        </a:rPr>
                        <a:t>No.22</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実施医療機関 </a:t>
                      </a:r>
                      <a:r>
                        <a:rPr lang="en-US" altLang="ja-JP" sz="1200" u="none" strike="noStrike" dirty="0">
                          <a:effectLst/>
                          <a:latin typeface="+mn-lt"/>
                          <a:ea typeface="游ゴシック" panose="020B0400000000000000" pitchFamily="50" charset="-128"/>
                        </a:rPr>
                        <a:t>SOP </a:t>
                      </a:r>
                      <a:r>
                        <a:rPr lang="ja-JP" altLang="en-US" sz="1200" u="none" strike="noStrike" dirty="0">
                          <a:effectLst/>
                          <a:latin typeface="+mn-lt"/>
                          <a:ea typeface="游ゴシック" panose="020B0400000000000000" pitchFamily="50" charset="-128"/>
                        </a:rPr>
                        <a:t>に記載すべき </a:t>
                      </a:r>
                      <a:r>
                        <a:rPr lang="en-US" altLang="ja-JP" sz="1200" u="none" strike="noStrike" dirty="0">
                          <a:effectLst/>
                          <a:latin typeface="+mn-lt"/>
                          <a:ea typeface="游ゴシック" panose="020B0400000000000000" pitchFamily="50" charset="-128"/>
                        </a:rPr>
                        <a:t>GCP </a:t>
                      </a:r>
                      <a:r>
                        <a:rPr lang="ja-JP" altLang="en-US" sz="1200" u="none" strike="noStrike" dirty="0">
                          <a:effectLst/>
                          <a:latin typeface="+mn-lt"/>
                          <a:ea typeface="游ゴシック" panose="020B0400000000000000" pitchFamily="50" charset="-128"/>
                        </a:rPr>
                        <a:t>ガイダンス内容の範囲</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24000">
                <a:tc>
                  <a:txBody>
                    <a:bodyPr/>
                    <a:lstStyle/>
                    <a:p>
                      <a:pPr algn="l" fontAlgn="ctr"/>
                      <a:r>
                        <a:rPr lang="en-US" sz="1100" u="none" strike="noStrike" dirty="0">
                          <a:effectLst/>
                          <a:latin typeface="+mn-lt"/>
                          <a:ea typeface="游ゴシック" panose="020B0400000000000000" pitchFamily="50" charset="-128"/>
                        </a:rPr>
                        <a:t>No.23</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同意説明文書改訂に伴う被験者への治験継続の意思確認の必要性判断</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324000">
                <a:tc>
                  <a:txBody>
                    <a:bodyPr/>
                    <a:lstStyle/>
                    <a:p>
                      <a:pPr algn="l" fontAlgn="ctr"/>
                      <a:r>
                        <a:rPr lang="en-US" sz="1100" u="none" strike="noStrike" dirty="0">
                          <a:effectLst/>
                          <a:latin typeface="+mn-lt"/>
                          <a:ea typeface="游ゴシック" panose="020B0400000000000000" pitchFamily="50" charset="-128"/>
                        </a:rPr>
                        <a:t>No.24</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他者システム使用者識別符号（</a:t>
                      </a:r>
                      <a:r>
                        <a:rPr lang="en-US" altLang="ja-JP" sz="1200" u="none" strike="noStrike" dirty="0">
                          <a:effectLst/>
                          <a:latin typeface="+mn-lt"/>
                          <a:ea typeface="游ゴシック" panose="020B0400000000000000" pitchFamily="50" charset="-128"/>
                        </a:rPr>
                        <a:t>identification</a:t>
                      </a:r>
                      <a:r>
                        <a:rPr lang="ja-JP" altLang="en-US" sz="1200" u="none" strike="noStrike" dirty="0">
                          <a:effectLst/>
                          <a:latin typeface="+mn-lt"/>
                          <a:ea typeface="游ゴシック" panose="020B0400000000000000" pitchFamily="50" charset="-128"/>
                        </a:rPr>
                        <a:t>：以下、</a:t>
                      </a:r>
                      <a:r>
                        <a:rPr lang="en-US" altLang="ja-JP" sz="1200" u="none" strike="noStrike" dirty="0">
                          <a:effectLst/>
                          <a:latin typeface="+mn-lt"/>
                          <a:ea typeface="游ゴシック" panose="020B0400000000000000" pitchFamily="50" charset="-128"/>
                        </a:rPr>
                        <a:t>ID</a:t>
                      </a:r>
                      <a:r>
                        <a:rPr lang="ja-JP" altLang="en-US" sz="1200" u="none" strike="noStrike" dirty="0">
                          <a:effectLst/>
                          <a:latin typeface="+mn-lt"/>
                          <a:ea typeface="游ゴシック" panose="020B0400000000000000" pitchFamily="50" charset="-128"/>
                        </a:rPr>
                        <a:t>）を使用した電子カルテへのログイン</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324000">
                <a:tc gridSpan="2">
                  <a:txBody>
                    <a:bodyPr/>
                    <a:lstStyle/>
                    <a:p>
                      <a:pPr algn="l" fontAlgn="ctr"/>
                      <a:r>
                        <a:rPr lang="ja-JP" altLang="en-US" sz="1600" b="1" i="0" u="none" strike="noStrike" dirty="0">
                          <a:solidFill>
                            <a:srgbClr val="FF0000"/>
                          </a:solidFill>
                          <a:effectLst/>
                          <a:latin typeface="+mn-lt"/>
                          <a:ea typeface="游ゴシック" panose="020B0400000000000000" pitchFamily="50" charset="-128"/>
                        </a:rPr>
                        <a:t>　　コミュニケーションスキルの欠如</a:t>
                      </a:r>
                      <a:endParaRPr lang="en-US" sz="1600" b="1" i="0" u="none" strike="noStrike" dirty="0">
                        <a:solidFill>
                          <a:srgbClr val="FF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1200" b="0" i="0" u="none" strike="noStrike" dirty="0">
                        <a:solidFill>
                          <a:srgbClr val="000000"/>
                        </a:solidFill>
                        <a:effectLst/>
                        <a:latin typeface="Meiryo U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320352"/>
                  </a:ext>
                </a:extLst>
              </a:tr>
              <a:tr h="324000">
                <a:tc>
                  <a:txBody>
                    <a:bodyPr/>
                    <a:lstStyle/>
                    <a:p>
                      <a:pPr algn="l" fontAlgn="ctr"/>
                      <a:r>
                        <a:rPr lang="en-US" sz="1100" u="none" strike="noStrike" dirty="0">
                          <a:effectLst/>
                          <a:latin typeface="+mn-lt"/>
                          <a:ea typeface="游ゴシック" panose="020B0400000000000000" pitchFamily="50" charset="-128"/>
                        </a:rPr>
                        <a:t>No.12</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u="none" strike="noStrike" dirty="0">
                          <a:effectLst/>
                          <a:latin typeface="+mn-lt"/>
                          <a:ea typeface="游ゴシック" panose="020B0400000000000000" pitchFamily="50" charset="-128"/>
                        </a:rPr>
                        <a:t>重篤で予測できない副作用報告に対する治験責任医師判断の未確認</a:t>
                      </a:r>
                      <a:endParaRPr lang="ja-JP" altLang="en-US" sz="12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915338"/>
                  </a:ext>
                </a:extLst>
              </a:tr>
              <a:tr h="324000">
                <a:tc>
                  <a:txBody>
                    <a:bodyPr/>
                    <a:lstStyle/>
                    <a:p>
                      <a:pPr algn="l" fontAlgn="ctr"/>
                      <a:r>
                        <a:rPr lang="en-US" sz="1100" u="none" strike="noStrike" dirty="0">
                          <a:effectLst/>
                          <a:latin typeface="+mn-lt"/>
                          <a:ea typeface="游ゴシック" panose="020B0400000000000000" pitchFamily="50" charset="-128"/>
                        </a:rPr>
                        <a:t>No.27</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n-lt"/>
                          <a:ea typeface="游ゴシック" panose="020B0400000000000000" pitchFamily="50" charset="-128"/>
                        </a:rPr>
                        <a:t>自ら忖度して医療機関の業務をサポートしている（頼まれてもいないのに）</a:t>
                      </a:r>
                      <a:endParaRPr lang="en-US" altLang="ja-JP" sz="1200" b="0" i="0" u="none" strike="noStrike" dirty="0">
                        <a:solidFill>
                          <a:srgbClr val="000000"/>
                        </a:solidFill>
                        <a:effectLst/>
                        <a:latin typeface="+mn-lt"/>
                        <a:ea typeface="游ゴシック" panose="020B0400000000000000" pitchFamily="50" charset="-128"/>
                      </a:endParaRPr>
                    </a:p>
                    <a:p>
                      <a:pPr algn="l" fontAlgn="ctr"/>
                      <a:r>
                        <a:rPr lang="ja-JP" altLang="en-US" sz="1200" b="0" i="0" u="none" strike="noStrike" dirty="0">
                          <a:solidFill>
                            <a:srgbClr val="000000"/>
                          </a:solidFill>
                          <a:effectLst/>
                          <a:latin typeface="+mn-lt"/>
                          <a:ea typeface="游ゴシック" panose="020B0400000000000000" pitchFamily="50" charset="-128"/>
                        </a:rPr>
                        <a:t>例）</a:t>
                      </a:r>
                      <a:r>
                        <a:rPr lang="en-US" altLang="ja-JP" sz="1200" b="0" i="0" u="none" strike="noStrike" dirty="0">
                          <a:solidFill>
                            <a:srgbClr val="000000"/>
                          </a:solidFill>
                          <a:effectLst/>
                          <a:latin typeface="+mn-lt"/>
                          <a:ea typeface="游ゴシック" panose="020B0400000000000000" pitchFamily="50" charset="-128"/>
                        </a:rPr>
                        <a:t>EDC</a:t>
                      </a:r>
                      <a:r>
                        <a:rPr lang="ja-JP" altLang="en-US" sz="1200" b="0" i="0" u="none" strike="noStrike" dirty="0">
                          <a:solidFill>
                            <a:srgbClr val="000000"/>
                          </a:solidFill>
                          <a:effectLst/>
                          <a:latin typeface="+mn-lt"/>
                          <a:ea typeface="游ゴシック" panose="020B0400000000000000" pitchFamily="50" charset="-128"/>
                        </a:rPr>
                        <a:t>クエリ回答案（英語）</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601599"/>
                  </a:ext>
                </a:extLst>
              </a:tr>
              <a:tr h="324000">
                <a:tc>
                  <a:txBody>
                    <a:bodyPr/>
                    <a:lstStyle/>
                    <a:p>
                      <a:pPr algn="l" fontAlgn="ctr"/>
                      <a:r>
                        <a:rPr lang="en-US" sz="1100" u="none" strike="noStrike" dirty="0">
                          <a:effectLst/>
                          <a:latin typeface="+mn-lt"/>
                          <a:ea typeface="游ゴシック" panose="020B0400000000000000" pitchFamily="50" charset="-128"/>
                        </a:rPr>
                        <a:t>No.28</a:t>
                      </a:r>
                      <a:endParaRPr lang="en-US" sz="1100" b="0" i="0" u="none" strike="noStrike" dirty="0">
                        <a:solidFill>
                          <a:srgbClr val="000000"/>
                        </a:solidFill>
                        <a:effectLst/>
                        <a:latin typeface="+mn-lt"/>
                        <a:ea typeface="游ゴシック" panose="020B0400000000000000"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ja-JP" sz="1200" b="0" i="0" u="none" strike="noStrike" dirty="0">
                          <a:solidFill>
                            <a:srgbClr val="000000"/>
                          </a:solidFill>
                          <a:effectLst/>
                          <a:latin typeface="+mn-lt"/>
                          <a:ea typeface="游ゴシック" panose="020B0400000000000000" pitchFamily="50" charset="-128"/>
                        </a:rPr>
                        <a:t>Dr.</a:t>
                      </a:r>
                      <a:r>
                        <a:rPr lang="ja-JP" altLang="en-US" sz="1200" b="0" i="0" u="none" strike="noStrike" dirty="0">
                          <a:solidFill>
                            <a:srgbClr val="000000"/>
                          </a:solidFill>
                          <a:effectLst/>
                          <a:latin typeface="+mn-lt"/>
                          <a:ea typeface="游ゴシック" panose="020B0400000000000000" pitchFamily="50" charset="-128"/>
                        </a:rPr>
                        <a:t>に定期的に面会することに重きを置いている</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226494"/>
                  </a:ext>
                </a:extLst>
              </a:tr>
            </a:tbl>
          </a:graphicData>
        </a:graphic>
      </p:graphicFrame>
      <p:sp>
        <p:nvSpPr>
          <p:cNvPr id="3" name="スライド番号プレースホルダー 2">
            <a:extLst>
              <a:ext uri="{FF2B5EF4-FFF2-40B4-BE49-F238E27FC236}">
                <a16:creationId xmlns:a16="http://schemas.microsoft.com/office/drawing/2014/main" id="{0B9C4C30-B3A6-4ED4-ACAC-D01290C9BF4E}"/>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23</a:t>
            </a:fld>
            <a:endParaRPr lang="en-US" altLang="ja-JP" dirty="0"/>
          </a:p>
        </p:txBody>
      </p:sp>
      <p:sp>
        <p:nvSpPr>
          <p:cNvPr id="7" name="スライド番号プレースホルダー 1">
            <a:extLst>
              <a:ext uri="{FF2B5EF4-FFF2-40B4-BE49-F238E27FC236}">
                <a16:creationId xmlns:a16="http://schemas.microsoft.com/office/drawing/2014/main" id="{8E9CEFCA-0BA0-467C-A6A7-0F7E9F2E4C07}"/>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3970468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6769764-17C4-475C-8FEA-8351876C4425}"/>
              </a:ext>
            </a:extLst>
          </p:cNvPr>
          <p:cNvSpPr txBox="1"/>
          <p:nvPr/>
        </p:nvSpPr>
        <p:spPr>
          <a:xfrm>
            <a:off x="2217114" y="1296490"/>
            <a:ext cx="1375698" cy="92333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Do’s </a:t>
            </a: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こうあるべき</a:t>
            </a:r>
          </a:p>
        </p:txBody>
      </p:sp>
      <p:sp>
        <p:nvSpPr>
          <p:cNvPr id="6" name="テキスト ボックス 5">
            <a:extLst>
              <a:ext uri="{FF2B5EF4-FFF2-40B4-BE49-F238E27FC236}">
                <a16:creationId xmlns:a16="http://schemas.microsoft.com/office/drawing/2014/main" id="{27E59790-7D95-4099-9E99-6264B7710779}"/>
              </a:ext>
            </a:extLst>
          </p:cNvPr>
          <p:cNvSpPr txBox="1"/>
          <p:nvPr/>
        </p:nvSpPr>
        <p:spPr>
          <a:xfrm>
            <a:off x="5508104" y="1268760"/>
            <a:ext cx="1813317" cy="92333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600" b="1" i="0" u="none" strike="noStrike" kern="1200" cap="none" spc="0" normalizeH="0" baseline="0" noProof="0" dirty="0">
                <a:ln>
                  <a:noFill/>
                </a:ln>
                <a:solidFill>
                  <a:srgbClr val="FF0000"/>
                </a:solidFill>
                <a:effectLst/>
                <a:uLnTx/>
                <a:uFillTx/>
                <a:latin typeface="Arial" charset="0"/>
                <a:ea typeface="ＭＳ Ｐゴシック" pitchFamily="50" charset="-128"/>
                <a:cs typeface="+mn-cs"/>
              </a:rPr>
              <a:t>Don’ts </a:t>
            </a:r>
            <a:r>
              <a:rPr kumimoji="1" lang="en-US" altLang="ja-JP"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してはならない</a:t>
            </a:r>
          </a:p>
        </p:txBody>
      </p:sp>
      <p:cxnSp>
        <p:nvCxnSpPr>
          <p:cNvPr id="7" name="直線コネクタ 6">
            <a:extLst>
              <a:ext uri="{FF2B5EF4-FFF2-40B4-BE49-F238E27FC236}">
                <a16:creationId xmlns:a16="http://schemas.microsoft.com/office/drawing/2014/main" id="{96E875A8-92FC-4711-8183-2879AC8E5655}"/>
              </a:ext>
            </a:extLst>
          </p:cNvPr>
          <p:cNvCxnSpPr>
            <a:cxnSpLocks/>
          </p:cNvCxnSpPr>
          <p:nvPr/>
        </p:nvCxnSpPr>
        <p:spPr>
          <a:xfrm>
            <a:off x="4690174" y="1340768"/>
            <a:ext cx="0" cy="38164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a:extLst>
              <a:ext uri="{FF2B5EF4-FFF2-40B4-BE49-F238E27FC236}">
                <a16:creationId xmlns:a16="http://schemas.microsoft.com/office/drawing/2014/main" id="{707CC8F2-BFB9-4405-AC22-29417692364B}"/>
              </a:ext>
            </a:extLst>
          </p:cNvPr>
          <p:cNvSpPr txBox="1">
            <a:spLocks/>
          </p:cNvSpPr>
          <p:nvPr/>
        </p:nvSpPr>
        <p:spPr bwMode="auto">
          <a:xfrm>
            <a:off x="419286" y="552287"/>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000000"/>
                </a:solidFill>
                <a:effectLst/>
                <a:uLnTx/>
                <a:uFillTx/>
                <a:latin typeface="Arial"/>
                <a:ea typeface="ＭＳ Ｐゴシック"/>
                <a:cs typeface="+mj-cs"/>
              </a:rPr>
              <a:t>　（課題）</a:t>
            </a:r>
          </a:p>
        </p:txBody>
      </p:sp>
      <p:sp>
        <p:nvSpPr>
          <p:cNvPr id="9" name="フローチャート: 代替処理 8">
            <a:extLst>
              <a:ext uri="{FF2B5EF4-FFF2-40B4-BE49-F238E27FC236}">
                <a16:creationId xmlns:a16="http://schemas.microsoft.com/office/drawing/2014/main" id="{14155E5A-CD3E-46F8-89D2-9A8BC35B304A}"/>
              </a:ext>
            </a:extLst>
          </p:cNvPr>
          <p:cNvSpPr/>
          <p:nvPr/>
        </p:nvSpPr>
        <p:spPr>
          <a:xfrm>
            <a:off x="450291" y="5431087"/>
            <a:ext cx="8111219" cy="1243409"/>
          </a:xfrm>
          <a:prstGeom prst="flowChartAlternateProcess">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フローチャート: 処理 10">
            <a:extLst>
              <a:ext uri="{FF2B5EF4-FFF2-40B4-BE49-F238E27FC236}">
                <a16:creationId xmlns:a16="http://schemas.microsoft.com/office/drawing/2014/main" id="{E6BAF1B6-0E66-4AC9-AE78-F2CD5C864AF6}"/>
              </a:ext>
            </a:extLst>
          </p:cNvPr>
          <p:cNvSpPr/>
          <p:nvPr/>
        </p:nvSpPr>
        <p:spPr>
          <a:xfrm>
            <a:off x="706923" y="5085184"/>
            <a:ext cx="2503376" cy="476326"/>
          </a:xfrm>
          <a:prstGeom prst="flowChartProcess">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2D2D8A"/>
                </a:solidFill>
                <a:effectLst/>
                <a:uLnTx/>
                <a:uFillTx/>
                <a:latin typeface="Arial"/>
                <a:ea typeface="ＭＳ Ｐゴシック"/>
                <a:cs typeface="+mn-cs"/>
              </a:rPr>
              <a:t>価値観，行動基準</a:t>
            </a:r>
          </a:p>
        </p:txBody>
      </p:sp>
      <p:sp>
        <p:nvSpPr>
          <p:cNvPr id="3" name="四角形: 角を丸くする 2">
            <a:extLst>
              <a:ext uri="{FF2B5EF4-FFF2-40B4-BE49-F238E27FC236}">
                <a16:creationId xmlns:a16="http://schemas.microsoft.com/office/drawing/2014/main" id="{C2EEF82C-6A83-49CF-8081-3BDE19F1C204}"/>
              </a:ext>
            </a:extLst>
          </p:cNvPr>
          <p:cNvSpPr/>
          <p:nvPr/>
        </p:nvSpPr>
        <p:spPr>
          <a:xfrm>
            <a:off x="107504" y="271250"/>
            <a:ext cx="1728192" cy="56207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B050"/>
                </a:solidFill>
              </a:rPr>
              <a:t>その他</a:t>
            </a:r>
            <a:r>
              <a:rPr lang="ja-JP" altLang="en-US" dirty="0">
                <a:solidFill>
                  <a:srgbClr val="00B050"/>
                </a:solidFill>
              </a:rPr>
              <a:t>ツール</a:t>
            </a:r>
            <a:endParaRPr kumimoji="1" lang="ja-JP" altLang="en-US" dirty="0">
              <a:solidFill>
                <a:srgbClr val="00B050"/>
              </a:solidFill>
            </a:endParaRPr>
          </a:p>
        </p:txBody>
      </p:sp>
      <p:sp>
        <p:nvSpPr>
          <p:cNvPr id="12" name="スライド番号プレースホルダー 1">
            <a:extLst>
              <a:ext uri="{FF2B5EF4-FFF2-40B4-BE49-F238E27FC236}">
                <a16:creationId xmlns:a16="http://schemas.microsoft.com/office/drawing/2014/main" id="{FB3377DA-4F68-4C96-9C1B-81A63A24DB1C}"/>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
        <p:nvSpPr>
          <p:cNvPr id="13" name="スライド番号プレースホルダー 6">
            <a:extLst>
              <a:ext uri="{FF2B5EF4-FFF2-40B4-BE49-F238E27FC236}">
                <a16:creationId xmlns:a16="http://schemas.microsoft.com/office/drawing/2014/main" id="{967D6D02-B2CD-4737-B931-8B9606712E30}"/>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24</a:t>
            </a:fld>
            <a:endParaRPr lang="en-US" altLang="ja-JP" dirty="0"/>
          </a:p>
        </p:txBody>
      </p:sp>
    </p:spTree>
    <p:extLst>
      <p:ext uri="{BB962C8B-B14F-4D97-AF65-F5344CB8AC3E}">
        <p14:creationId xmlns:p14="http://schemas.microsoft.com/office/powerpoint/2010/main" val="2518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6BC600-25E4-4201-AAF2-C4D317E90BFB}"/>
              </a:ext>
            </a:extLst>
          </p:cNvPr>
          <p:cNvSpPr>
            <a:spLocks noGrp="1"/>
          </p:cNvSpPr>
          <p:nvPr>
            <p:ph idx="1"/>
          </p:nvPr>
        </p:nvSpPr>
        <p:spPr>
          <a:xfrm>
            <a:off x="457200" y="2780929"/>
            <a:ext cx="8229600" cy="720080"/>
          </a:xfrm>
        </p:spPr>
        <p:txBody>
          <a:bodyPr/>
          <a:lstStyle/>
          <a:p>
            <a:pPr marL="0" indent="0" algn="ctr">
              <a:buNone/>
            </a:pPr>
            <a:r>
              <a:rPr kumimoji="1" lang="en-US" altLang="ja-JP" dirty="0"/>
              <a:t>End</a:t>
            </a:r>
            <a:r>
              <a:rPr kumimoji="1" lang="ja-JP" altLang="en-US" dirty="0"/>
              <a:t> </a:t>
            </a:r>
            <a:r>
              <a:rPr kumimoji="1" lang="en-US" altLang="ja-JP" dirty="0"/>
              <a:t>of</a:t>
            </a:r>
            <a:r>
              <a:rPr kumimoji="1" lang="ja-JP" altLang="en-US" dirty="0"/>
              <a:t> </a:t>
            </a:r>
            <a:r>
              <a:rPr kumimoji="1" lang="en-US" altLang="ja-JP" dirty="0"/>
              <a:t>slides</a:t>
            </a:r>
            <a:endParaRPr kumimoji="1" lang="ja-JP" altLang="en-US" dirty="0"/>
          </a:p>
        </p:txBody>
      </p:sp>
      <p:sp>
        <p:nvSpPr>
          <p:cNvPr id="4" name="スライド番号プレースホルダー 1">
            <a:extLst>
              <a:ext uri="{FF2B5EF4-FFF2-40B4-BE49-F238E27FC236}">
                <a16:creationId xmlns:a16="http://schemas.microsoft.com/office/drawing/2014/main" id="{AC3F8C87-B85A-43CE-8BE6-BBF6A7D27098}"/>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261881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BF284-DFB8-4FA2-8B7E-E6A3DF8D795E}"/>
              </a:ext>
            </a:extLst>
          </p:cNvPr>
          <p:cNvSpPr>
            <a:spLocks noGrp="1"/>
          </p:cNvSpPr>
          <p:nvPr>
            <p:ph type="title"/>
          </p:nvPr>
        </p:nvSpPr>
        <p:spPr>
          <a:xfrm>
            <a:off x="457200" y="356990"/>
            <a:ext cx="8229600" cy="562074"/>
          </a:xfrm>
        </p:spPr>
        <p:txBody>
          <a:bodyPr/>
          <a:lstStyle/>
          <a:p>
            <a:r>
              <a:rPr kumimoji="1" lang="ja-JP" altLang="en-US" sz="2800" dirty="0"/>
              <a:t>本資料の利用について</a:t>
            </a:r>
          </a:p>
        </p:txBody>
      </p:sp>
      <p:sp>
        <p:nvSpPr>
          <p:cNvPr id="3" name="コンテンツ プレースホルダー 2">
            <a:extLst>
              <a:ext uri="{FF2B5EF4-FFF2-40B4-BE49-F238E27FC236}">
                <a16:creationId xmlns:a16="http://schemas.microsoft.com/office/drawing/2014/main" id="{682DB9AF-53AD-4640-9E72-85FE532D2590}"/>
              </a:ext>
            </a:extLst>
          </p:cNvPr>
          <p:cNvSpPr>
            <a:spLocks noGrp="1"/>
          </p:cNvSpPr>
          <p:nvPr>
            <p:ph idx="1"/>
          </p:nvPr>
        </p:nvSpPr>
        <p:spPr>
          <a:xfrm>
            <a:off x="683568" y="1556792"/>
            <a:ext cx="7787257" cy="4713387"/>
          </a:xfrm>
        </p:spPr>
        <p:txBody>
          <a:bodyPr/>
          <a:lstStyle/>
          <a:p>
            <a:pPr marL="0" indent="268288">
              <a:buNone/>
            </a:pPr>
            <a:r>
              <a:rPr kumimoji="1" lang="ja-JP" altLang="en-US" sz="2000" dirty="0"/>
              <a:t>本資料は製薬会社，</a:t>
            </a:r>
            <a:r>
              <a:rPr kumimoji="1" lang="en-US" altLang="ja-JP" sz="2000" dirty="0"/>
              <a:t>CRO</a:t>
            </a:r>
            <a:r>
              <a:rPr kumimoji="1" lang="ja-JP" altLang="en-US" sz="2000" dirty="0"/>
              <a:t>を問わず，</a:t>
            </a:r>
            <a:r>
              <a:rPr kumimoji="1" lang="en-US" altLang="ja-JP" sz="2000" dirty="0"/>
              <a:t>CRA</a:t>
            </a:r>
            <a:r>
              <a:rPr lang="ja-JP" altLang="en-US" sz="2000" dirty="0"/>
              <a:t>に求められる基本的資質，価値観への理解を深め，</a:t>
            </a:r>
            <a:r>
              <a:rPr lang="ja-JP" altLang="en-US" sz="2000" dirty="0">
                <a:solidFill>
                  <a:srgbClr val="FF0000"/>
                </a:solidFill>
              </a:rPr>
              <a:t>あるべき</a:t>
            </a:r>
            <a:r>
              <a:rPr lang="en-US" altLang="ja-JP" sz="2000" dirty="0">
                <a:solidFill>
                  <a:srgbClr val="FF0000"/>
                </a:solidFill>
              </a:rPr>
              <a:t>CRA</a:t>
            </a:r>
            <a:r>
              <a:rPr lang="ja-JP" altLang="en-US" sz="2000" dirty="0">
                <a:solidFill>
                  <a:srgbClr val="FF0000"/>
                </a:solidFill>
              </a:rPr>
              <a:t>の姿</a:t>
            </a:r>
            <a:r>
              <a:rPr lang="ja-JP" altLang="en-US" sz="2000" dirty="0"/>
              <a:t>に近づくためにどうすれば良いのか，何をしなければならないのかを考えて頂くための教育資料として作成しました．</a:t>
            </a:r>
            <a:endParaRPr lang="en-US" altLang="ja-JP" sz="2000" dirty="0"/>
          </a:p>
          <a:p>
            <a:pPr marL="0" indent="268288">
              <a:spcBef>
                <a:spcPts val="600"/>
              </a:spcBef>
              <a:buNone/>
            </a:pPr>
            <a:r>
              <a:rPr lang="ja-JP" altLang="en-US" sz="2000" dirty="0"/>
              <a:t>本資料が新たに</a:t>
            </a:r>
            <a:r>
              <a:rPr lang="en-US" altLang="ja-JP" sz="2000" dirty="0"/>
              <a:t>CRA</a:t>
            </a:r>
            <a:r>
              <a:rPr lang="ja-JP" altLang="en-US" sz="2000" dirty="0"/>
              <a:t>業務を開始する方のみならず，経験を積んだ</a:t>
            </a:r>
            <a:r>
              <a:rPr lang="en-US" altLang="ja-JP" sz="2000" dirty="0"/>
              <a:t>CRA</a:t>
            </a:r>
            <a:r>
              <a:rPr lang="ja-JP" altLang="en-US" sz="2000" dirty="0"/>
              <a:t>の方にも，</a:t>
            </a:r>
            <a:r>
              <a:rPr lang="en-US" altLang="ja-JP" sz="2000" dirty="0"/>
              <a:t>CRA</a:t>
            </a:r>
            <a:r>
              <a:rPr lang="ja-JP" altLang="en-US" sz="2000" dirty="0"/>
              <a:t>の基本に立ち戻るきっかけとして，定期的な教育を通して</a:t>
            </a:r>
            <a:r>
              <a:rPr lang="ja-JP" altLang="en-US" sz="2000" dirty="0">
                <a:solidFill>
                  <a:srgbClr val="FF0000"/>
                </a:solidFill>
              </a:rPr>
              <a:t>あるべき</a:t>
            </a:r>
            <a:r>
              <a:rPr lang="en-US" altLang="ja-JP" sz="2000" dirty="0">
                <a:solidFill>
                  <a:srgbClr val="FF0000"/>
                </a:solidFill>
              </a:rPr>
              <a:t>CRA</a:t>
            </a:r>
            <a:r>
              <a:rPr lang="ja-JP" altLang="en-US" sz="2000" dirty="0">
                <a:solidFill>
                  <a:srgbClr val="FF0000"/>
                </a:solidFill>
              </a:rPr>
              <a:t>の姿</a:t>
            </a:r>
            <a:r>
              <a:rPr lang="ja-JP" altLang="en-US" sz="2000" dirty="0"/>
              <a:t>に近づく一助となれば幸いです．</a:t>
            </a:r>
            <a:endParaRPr lang="en-US" altLang="ja-JP" sz="2000" dirty="0"/>
          </a:p>
          <a:p>
            <a:pPr marL="442913" indent="-171450">
              <a:buFont typeface="Arial" panose="020B0604020202020204" pitchFamily="34" charset="0"/>
              <a:buChar char="•"/>
            </a:pPr>
            <a:r>
              <a:rPr kumimoji="1" lang="ja-JP" altLang="en-US" sz="2000" dirty="0"/>
              <a:t>スライド</a:t>
            </a:r>
            <a:r>
              <a:rPr kumimoji="1" lang="en-US" altLang="ja-JP" sz="2000" dirty="0"/>
              <a:t>12</a:t>
            </a:r>
            <a:r>
              <a:rPr kumimoji="1" lang="ja-JP" altLang="en-US" sz="2000" dirty="0" err="1"/>
              <a:t>，</a:t>
            </a:r>
            <a:r>
              <a:rPr kumimoji="1" lang="en-US" altLang="ja-JP" sz="2000" dirty="0"/>
              <a:t>15</a:t>
            </a:r>
            <a:r>
              <a:rPr kumimoji="1" lang="ja-JP" altLang="en-US" sz="2000" dirty="0" err="1"/>
              <a:t>には</a:t>
            </a:r>
            <a:r>
              <a:rPr kumimoji="1" lang="ja-JP" altLang="en-US" sz="2000" dirty="0"/>
              <a:t>自社の事例を基にディスカッションができるようシートを挿入しています．問題や課題が発生した際には本資料を利用頂き，解決に向けての検討にご活用下さい．</a:t>
            </a:r>
            <a:endParaRPr kumimoji="1" lang="en-US" altLang="ja-JP" sz="2000" dirty="0"/>
          </a:p>
          <a:p>
            <a:pPr marL="442913" indent="-171450">
              <a:spcBef>
                <a:spcPts val="600"/>
              </a:spcBef>
              <a:buFont typeface="Arial" panose="020B0604020202020204" pitchFamily="34" charset="0"/>
              <a:buChar char="•"/>
            </a:pPr>
            <a:r>
              <a:rPr lang="ja-JP" altLang="en-US" sz="2000" dirty="0"/>
              <a:t>スライドに記載しきれなかった事項は，解説や補足事項と共に</a:t>
            </a:r>
            <a:br>
              <a:rPr lang="en-US" altLang="ja-JP" sz="2000" dirty="0"/>
            </a:br>
            <a:r>
              <a:rPr lang="ja-JP" altLang="en-US" sz="2000" dirty="0"/>
              <a:t>ノート部分に記載していますので，併せてご確認下さい．</a:t>
            </a:r>
            <a:endParaRPr lang="en-US" altLang="ja-JP" sz="2000" dirty="0"/>
          </a:p>
          <a:p>
            <a:pPr marL="0" indent="0">
              <a:spcBef>
                <a:spcPts val="1200"/>
              </a:spcBef>
              <a:buNone/>
            </a:pPr>
            <a:r>
              <a:rPr lang="ja-JP" altLang="en-US" sz="2000" dirty="0"/>
              <a:t>本資料の利用に制限はありません</a:t>
            </a:r>
            <a:r>
              <a:rPr lang="en-US" altLang="ja-JP" sz="2000" dirty="0"/>
              <a:t>.</a:t>
            </a:r>
            <a:r>
              <a:rPr lang="ja-JP" altLang="en-US" sz="2000" dirty="0"/>
              <a:t> ぜひ継続的にご活用下さい．</a:t>
            </a:r>
            <a:endParaRPr lang="en-US" altLang="ja-JP" sz="2000" dirty="0"/>
          </a:p>
        </p:txBody>
      </p:sp>
      <p:sp>
        <p:nvSpPr>
          <p:cNvPr id="5" name="スライド番号プレースホルダー 1">
            <a:extLst>
              <a:ext uri="{FF2B5EF4-FFF2-40B4-BE49-F238E27FC236}">
                <a16:creationId xmlns:a16="http://schemas.microsoft.com/office/drawing/2014/main" id="{C5EEE46E-B40C-441A-B052-17E32EA6CD3F}"/>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
        <p:nvSpPr>
          <p:cNvPr id="6" name="スライド番号プレースホルダー 5">
            <a:extLst>
              <a:ext uri="{FF2B5EF4-FFF2-40B4-BE49-F238E27FC236}">
                <a16:creationId xmlns:a16="http://schemas.microsoft.com/office/drawing/2014/main" id="{38EB42D6-5D51-4E0D-B3B9-852787A065CB}"/>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3</a:t>
            </a:fld>
            <a:endParaRPr lang="en-US" altLang="ja-JP" dirty="0"/>
          </a:p>
        </p:txBody>
      </p:sp>
    </p:spTree>
    <p:extLst>
      <p:ext uri="{BB962C8B-B14F-4D97-AF65-F5344CB8AC3E}">
        <p14:creationId xmlns:p14="http://schemas.microsoft.com/office/powerpoint/2010/main" val="111248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9053C-B0A4-4989-9B49-BE21BC6706C9}"/>
              </a:ext>
            </a:extLst>
          </p:cNvPr>
          <p:cNvSpPr>
            <a:spLocks noGrp="1"/>
          </p:cNvSpPr>
          <p:nvPr>
            <p:ph type="ctrTitle"/>
          </p:nvPr>
        </p:nvSpPr>
        <p:spPr>
          <a:xfrm>
            <a:off x="685800" y="2348880"/>
            <a:ext cx="7772400" cy="1470025"/>
          </a:xfrm>
        </p:spPr>
        <p:txBody>
          <a:bodyPr/>
          <a:lstStyle/>
          <a:p>
            <a:r>
              <a:rPr lang="ja-JP" altLang="en-US" sz="3200" dirty="0"/>
              <a:t>モニタリング業務の</a:t>
            </a:r>
            <a:r>
              <a:rPr lang="en-US" altLang="ja-JP" sz="3200" dirty="0"/>
              <a:t>Principle</a:t>
            </a:r>
            <a:br>
              <a:rPr lang="en-US" altLang="ja-JP" sz="3200" dirty="0"/>
            </a:br>
            <a:r>
              <a:rPr lang="ja-JP" altLang="en-US" sz="3200" dirty="0"/>
              <a:t>～ あるべき</a:t>
            </a:r>
            <a:r>
              <a:rPr lang="en-US" altLang="ja-JP" sz="3200" dirty="0"/>
              <a:t>CRA</a:t>
            </a:r>
            <a:r>
              <a:rPr lang="ja-JP" altLang="en-US" sz="3200" dirty="0"/>
              <a:t>の姿 ～</a:t>
            </a:r>
            <a:br>
              <a:rPr lang="en-US" altLang="ja-JP" sz="3200" dirty="0"/>
            </a:br>
            <a:r>
              <a:rPr lang="en-US" altLang="ja-JP" sz="3200" dirty="0"/>
              <a:t>CRA</a:t>
            </a:r>
            <a:r>
              <a:rPr lang="ja-JP" altLang="en-US" sz="3200" dirty="0"/>
              <a:t>教育資料</a:t>
            </a:r>
            <a:endParaRPr kumimoji="1" lang="ja-JP" altLang="en-US" sz="3200" dirty="0"/>
          </a:p>
        </p:txBody>
      </p:sp>
      <p:sp>
        <p:nvSpPr>
          <p:cNvPr id="6" name="スライド番号プレースホルダー 1">
            <a:extLst>
              <a:ext uri="{FF2B5EF4-FFF2-40B4-BE49-F238E27FC236}">
                <a16:creationId xmlns:a16="http://schemas.microsoft.com/office/drawing/2014/main" id="{874F8A8B-869C-48E0-A503-54A699003CDB}"/>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
        <p:nvSpPr>
          <p:cNvPr id="4" name="スライド番号プレースホルダー 9">
            <a:extLst>
              <a:ext uri="{FF2B5EF4-FFF2-40B4-BE49-F238E27FC236}">
                <a16:creationId xmlns:a16="http://schemas.microsoft.com/office/drawing/2014/main" id="{C2E115A3-CD4B-4C4C-AAEC-6D8FBC912ECD}"/>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4</a:t>
            </a:fld>
            <a:endParaRPr lang="en-US" altLang="ja-JP" dirty="0"/>
          </a:p>
        </p:txBody>
      </p:sp>
    </p:spTree>
    <p:extLst>
      <p:ext uri="{BB962C8B-B14F-4D97-AF65-F5344CB8AC3E}">
        <p14:creationId xmlns:p14="http://schemas.microsoft.com/office/powerpoint/2010/main" val="3634682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a16="http://schemas.microsoft.com/office/drawing/2014/main" id="{678F8D67-995A-4FC2-B668-361A4FCD668D}"/>
              </a:ext>
            </a:extLst>
          </p:cNvPr>
          <p:cNvSpPr txBox="1"/>
          <p:nvPr/>
        </p:nvSpPr>
        <p:spPr>
          <a:xfrm>
            <a:off x="431934" y="1844824"/>
            <a:ext cx="8460546" cy="2053896"/>
          </a:xfrm>
          <a:prstGeom prst="rect">
            <a:avLst/>
          </a:prstGeom>
          <a:noFill/>
        </p:spPr>
        <p:txBody>
          <a:bodyPr wrap="square" rtlCol="0">
            <a:spAutoFit/>
          </a:bodyPr>
          <a:lstStyle/>
          <a:p>
            <a:pPr marL="342900" marR="0" lvl="0" indent="-342900" defTabSz="914400" eaLnBrk="0" latinLnBrk="0" hangingPunct="0">
              <a:lnSpc>
                <a:spcPts val="2000"/>
              </a:lnSpc>
              <a:spcBef>
                <a:spcPct val="20000"/>
              </a:spcBef>
              <a:buClr>
                <a:srgbClr val="C00000"/>
              </a:buClr>
              <a:buSzTx/>
              <a:buFont typeface="Wingdings" panose="05000000000000000000" pitchFamily="2" charset="2"/>
              <a:buChar char="l"/>
              <a:tabLst/>
              <a:defRPr/>
            </a:pPr>
            <a:r>
              <a:rPr lang="ja-JP" altLang="en-US" sz="1600" dirty="0">
                <a:latin typeface="+mn-lt"/>
                <a:ea typeface="游ゴシック" panose="020B0400000000000000" pitchFamily="50" charset="-128"/>
              </a:rPr>
              <a:t>治験環境の変化（</a:t>
            </a:r>
            <a:r>
              <a:rPr lang="en-US" altLang="ja-JP" sz="1600" dirty="0">
                <a:latin typeface="+mn-lt"/>
                <a:ea typeface="游ゴシック" panose="020B0400000000000000" pitchFamily="50" charset="-128"/>
              </a:rPr>
              <a:t>ICH-E17</a:t>
            </a:r>
            <a:r>
              <a:rPr lang="ja-JP" altLang="en-US" sz="1600" dirty="0">
                <a:latin typeface="+mn-lt"/>
                <a:ea typeface="游ゴシック" panose="020B0400000000000000" pitchFamily="50" charset="-128"/>
              </a:rPr>
              <a:t>等）により，必ずしも日本で全ての症例を集める必要がなくなった</a:t>
            </a:r>
            <a:endParaRPr lang="en-US" altLang="ja-JP" sz="1600" dirty="0">
              <a:latin typeface="+mn-lt"/>
              <a:ea typeface="游ゴシック" panose="020B0400000000000000" pitchFamily="50" charset="-128"/>
            </a:endParaRPr>
          </a:p>
          <a:p>
            <a:pPr marL="342900" marR="0" lvl="0" indent="-342900" defTabSz="914400" eaLnBrk="0" latinLnBrk="0" hangingPunct="0">
              <a:lnSpc>
                <a:spcPts val="2000"/>
              </a:lnSpc>
              <a:spcBef>
                <a:spcPct val="20000"/>
              </a:spcBef>
              <a:buClr>
                <a:srgbClr val="C00000"/>
              </a:buClr>
              <a:buSzTx/>
              <a:buFont typeface="Wingdings" panose="05000000000000000000" pitchFamily="2" charset="2"/>
              <a:buChar char="l"/>
              <a:tabLst/>
              <a:defRPr/>
            </a:pPr>
            <a:r>
              <a:rPr lang="ja-JP" altLang="en-US" sz="1600" dirty="0">
                <a:latin typeface="+mn-lt"/>
                <a:ea typeface="游ゴシック" panose="020B0400000000000000" pitchFamily="50" charset="-128"/>
              </a:rPr>
              <a:t>アジア他国における治験のトレンドは，</a:t>
            </a:r>
            <a:r>
              <a:rPr lang="en-US" altLang="ja-JP" sz="1600" dirty="0">
                <a:latin typeface="+mn-lt"/>
                <a:ea typeface="游ゴシック" panose="020B0400000000000000" pitchFamily="50" charset="-128"/>
              </a:rPr>
              <a:t>Low</a:t>
            </a:r>
            <a:r>
              <a:rPr lang="ja-JP" altLang="en-US" sz="1600" dirty="0">
                <a:latin typeface="+mn-lt"/>
                <a:ea typeface="游ゴシック" panose="020B0400000000000000" pitchFamily="50" charset="-128"/>
              </a:rPr>
              <a:t> </a:t>
            </a:r>
            <a:r>
              <a:rPr lang="en-US" altLang="ja-JP" sz="1600" dirty="0">
                <a:latin typeface="+mn-lt"/>
                <a:ea typeface="游ゴシック" panose="020B0400000000000000" pitchFamily="50" charset="-128"/>
              </a:rPr>
              <a:t>Cost</a:t>
            </a:r>
            <a:r>
              <a:rPr lang="ja-JP" altLang="en-US" sz="1600" dirty="0">
                <a:latin typeface="+mn-lt"/>
                <a:ea typeface="游ゴシック" panose="020B0400000000000000" pitchFamily="50" charset="-128"/>
              </a:rPr>
              <a:t>＆</a:t>
            </a:r>
            <a:r>
              <a:rPr lang="en-US" altLang="ja-JP" sz="1600" dirty="0">
                <a:latin typeface="+mn-lt"/>
                <a:ea typeface="游ゴシック" panose="020B0400000000000000" pitchFamily="50" charset="-128"/>
              </a:rPr>
              <a:t>High</a:t>
            </a:r>
            <a:r>
              <a:rPr lang="ja-JP" altLang="en-US" sz="1600" dirty="0">
                <a:latin typeface="+mn-lt"/>
                <a:ea typeface="游ゴシック" panose="020B0400000000000000" pitchFamily="50" charset="-128"/>
              </a:rPr>
              <a:t> </a:t>
            </a:r>
            <a:r>
              <a:rPr lang="en-US" altLang="ja-JP" sz="1600" dirty="0">
                <a:latin typeface="+mn-lt"/>
                <a:ea typeface="游ゴシック" panose="020B0400000000000000" pitchFamily="50" charset="-128"/>
              </a:rPr>
              <a:t>Speed</a:t>
            </a:r>
            <a:r>
              <a:rPr lang="ja-JP" altLang="en-US" sz="1600" dirty="0" err="1">
                <a:latin typeface="+mn-lt"/>
                <a:ea typeface="游ゴシック" panose="020B0400000000000000" pitchFamily="50" charset="-128"/>
              </a:rPr>
              <a:t>，</a:t>
            </a:r>
            <a:r>
              <a:rPr lang="ja-JP" altLang="en-US" sz="1600" dirty="0">
                <a:latin typeface="+mn-lt"/>
                <a:ea typeface="游ゴシック" panose="020B0400000000000000" pitchFamily="50" charset="-128"/>
              </a:rPr>
              <a:t>それに加え，最近では</a:t>
            </a:r>
            <a:r>
              <a:rPr lang="en-US" altLang="ja-JP" sz="1600" dirty="0">
                <a:latin typeface="+mn-lt"/>
                <a:ea typeface="游ゴシック" panose="020B0400000000000000" pitchFamily="50" charset="-128"/>
              </a:rPr>
              <a:t>Quality</a:t>
            </a:r>
            <a:r>
              <a:rPr lang="ja-JP" altLang="en-US" sz="1600" dirty="0">
                <a:latin typeface="+mn-lt"/>
                <a:ea typeface="游ゴシック" panose="020B0400000000000000" pitchFamily="50" charset="-128"/>
              </a:rPr>
              <a:t>も改善されつつある</a:t>
            </a:r>
            <a:endParaRPr lang="en-US" altLang="ja-JP" sz="1600" dirty="0">
              <a:latin typeface="+mn-lt"/>
              <a:ea typeface="游ゴシック" panose="020B0400000000000000" pitchFamily="50" charset="-128"/>
            </a:endParaRPr>
          </a:p>
          <a:p>
            <a:pPr marL="342900" marR="0" lvl="0" indent="-342900" defTabSz="914400" eaLnBrk="0" latinLnBrk="0" hangingPunct="0">
              <a:lnSpc>
                <a:spcPts val="2000"/>
              </a:lnSpc>
              <a:spcBef>
                <a:spcPct val="20000"/>
              </a:spcBef>
              <a:buClr>
                <a:srgbClr val="C00000"/>
              </a:buClr>
              <a:buSzTx/>
              <a:buFont typeface="Wingdings" panose="05000000000000000000" pitchFamily="2" charset="2"/>
              <a:buChar char="l"/>
              <a:tabLst/>
              <a:defRPr/>
            </a:pPr>
            <a:r>
              <a:rPr lang="ja-JP" altLang="en-US" sz="1600" dirty="0">
                <a:latin typeface="+mn-lt"/>
                <a:ea typeface="游ゴシック" panose="020B0400000000000000" pitchFamily="50" charset="-128"/>
              </a:rPr>
              <a:t>当局が審査プロセスを大きく改善した中国を筆頭に，アジア諸国で国際共同試験におけるアクティビティが活発化している</a:t>
            </a:r>
            <a:endParaRPr lang="en-US" altLang="ja-JP" sz="1600" dirty="0">
              <a:latin typeface="+mn-lt"/>
              <a:ea typeface="游ゴシック" panose="020B0400000000000000" pitchFamily="50" charset="-128"/>
            </a:endParaRPr>
          </a:p>
          <a:p>
            <a:pPr marL="342900" marR="0" lvl="0" indent="-342900" defTabSz="914400" eaLnBrk="0" latinLnBrk="0" hangingPunct="0">
              <a:lnSpc>
                <a:spcPts val="2000"/>
              </a:lnSpc>
              <a:spcBef>
                <a:spcPct val="20000"/>
              </a:spcBef>
              <a:buClr>
                <a:srgbClr val="C00000"/>
              </a:buClr>
              <a:buSzTx/>
              <a:buFont typeface="Wingdings" panose="05000000000000000000" pitchFamily="2" charset="2"/>
              <a:buChar char="l"/>
              <a:tabLst/>
              <a:defRPr/>
            </a:pPr>
            <a:r>
              <a:rPr lang="ja-JP" altLang="en-US" sz="1600" dirty="0">
                <a:latin typeface="+mn-lt"/>
                <a:ea typeface="游ゴシック" panose="020B0400000000000000" pitchFamily="50" charset="-128"/>
              </a:rPr>
              <a:t>国際共同試験における日本の相対的な治験パフォーマンスの位置付けが低下している</a:t>
            </a:r>
            <a:endParaRPr lang="en-US" altLang="ja-JP" sz="1600" dirty="0">
              <a:latin typeface="+mn-lt"/>
              <a:ea typeface="游ゴシック" panose="020B0400000000000000" pitchFamily="50" charset="-128"/>
            </a:endParaRPr>
          </a:p>
        </p:txBody>
      </p:sp>
      <p:sp>
        <p:nvSpPr>
          <p:cNvPr id="44" name="四角形: 角を丸くする 43">
            <a:extLst>
              <a:ext uri="{FF2B5EF4-FFF2-40B4-BE49-F238E27FC236}">
                <a16:creationId xmlns:a16="http://schemas.microsoft.com/office/drawing/2014/main" id="{E75E18DA-8F8D-4DAC-9644-51D09D408541}"/>
              </a:ext>
            </a:extLst>
          </p:cNvPr>
          <p:cNvSpPr/>
          <p:nvPr/>
        </p:nvSpPr>
        <p:spPr>
          <a:xfrm>
            <a:off x="440672" y="1380155"/>
            <a:ext cx="3771288" cy="414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 name="コンテンツ プレースホルダー 2">
            <a:extLst>
              <a:ext uri="{FF2B5EF4-FFF2-40B4-BE49-F238E27FC236}">
                <a16:creationId xmlns:a16="http://schemas.microsoft.com/office/drawing/2014/main" id="{BE9ABC23-A191-4D4D-B125-C2363044B827}"/>
              </a:ext>
            </a:extLst>
          </p:cNvPr>
          <p:cNvSpPr>
            <a:spLocks noGrp="1"/>
          </p:cNvSpPr>
          <p:nvPr>
            <p:ph idx="1"/>
          </p:nvPr>
        </p:nvSpPr>
        <p:spPr>
          <a:xfrm>
            <a:off x="1767921" y="4448741"/>
            <a:ext cx="6912767" cy="2242720"/>
          </a:xfrm>
        </p:spPr>
        <p:txBody>
          <a:bodyPr/>
          <a:lstStyle/>
          <a:p>
            <a:pPr>
              <a:lnSpc>
                <a:spcPts val="2000"/>
              </a:lnSpc>
              <a:buClr>
                <a:srgbClr val="C00000"/>
              </a:buClr>
              <a:buFont typeface="Wingdings" panose="05000000000000000000" pitchFamily="2" charset="2"/>
              <a:buChar char="l"/>
              <a:defRPr/>
            </a:pPr>
            <a:r>
              <a:rPr lang="ja-JP" altLang="en-US" sz="1600" kern="1200" dirty="0">
                <a:ea typeface="游ゴシック" panose="020B0400000000000000" pitchFamily="50" charset="-128"/>
              </a:rPr>
              <a:t>治験のパフォーマンスを示し続けることができない国，地域，施設は国際共同試験に参加できなくなる</a:t>
            </a:r>
            <a:endParaRPr lang="en-US" altLang="ja-JP" sz="1600" kern="1200" dirty="0">
              <a:ea typeface="游ゴシック" panose="020B0400000000000000" pitchFamily="50" charset="-128"/>
            </a:endParaRPr>
          </a:p>
          <a:p>
            <a:pPr>
              <a:lnSpc>
                <a:spcPts val="2000"/>
              </a:lnSpc>
              <a:buClr>
                <a:srgbClr val="C00000"/>
              </a:buClr>
              <a:buFont typeface="Wingdings" panose="05000000000000000000" pitchFamily="2" charset="2"/>
              <a:buChar char="l"/>
              <a:defRPr/>
            </a:pPr>
            <a:r>
              <a:rPr lang="ja-JP" altLang="en-US" sz="1600" kern="1200" dirty="0">
                <a:ea typeface="游ゴシック" panose="020B0400000000000000" pitchFamily="50" charset="-128"/>
              </a:rPr>
              <a:t>継続的に日本の価値（高品質な治験データ）を示しながら，</a:t>
            </a:r>
            <a:r>
              <a:rPr lang="en-US" altLang="ja-JP" sz="1600" kern="1200" dirty="0">
                <a:ea typeface="游ゴシック" panose="020B0400000000000000" pitchFamily="50" charset="-128"/>
              </a:rPr>
              <a:t>Cost</a:t>
            </a:r>
            <a:r>
              <a:rPr lang="ja-JP" altLang="en-US" sz="1600" kern="1200" dirty="0">
                <a:ea typeface="游ゴシック" panose="020B0400000000000000" pitchFamily="50" charset="-128"/>
              </a:rPr>
              <a:t>と</a:t>
            </a:r>
            <a:r>
              <a:rPr lang="en-US" altLang="ja-JP" sz="1600" kern="1200" dirty="0">
                <a:ea typeface="游ゴシック" panose="020B0400000000000000" pitchFamily="50" charset="-128"/>
              </a:rPr>
              <a:t>Speed</a:t>
            </a:r>
            <a:r>
              <a:rPr lang="ja-JP" altLang="en-US" sz="1600" kern="1200" dirty="0">
                <a:ea typeface="游ゴシック" panose="020B0400000000000000" pitchFamily="50" charset="-128"/>
              </a:rPr>
              <a:t>においても国際競争力を高める必要がある</a:t>
            </a:r>
            <a:endParaRPr lang="en-US" altLang="ja-JP" sz="1600" kern="1200" dirty="0">
              <a:ea typeface="游ゴシック" panose="020B0400000000000000" pitchFamily="50" charset="-128"/>
            </a:endParaRPr>
          </a:p>
          <a:p>
            <a:pPr>
              <a:lnSpc>
                <a:spcPts val="2000"/>
              </a:lnSpc>
              <a:buClr>
                <a:srgbClr val="C00000"/>
              </a:buClr>
              <a:buFont typeface="Wingdings" panose="05000000000000000000" pitchFamily="2" charset="2"/>
              <a:buChar char="l"/>
              <a:defRPr/>
            </a:pPr>
            <a:r>
              <a:rPr lang="en-US" altLang="ja-JP" sz="1600" kern="1200" dirty="0">
                <a:solidFill>
                  <a:srgbClr val="FF0000"/>
                </a:solidFill>
                <a:ea typeface="游ゴシック" panose="020B0400000000000000" pitchFamily="50" charset="-128"/>
              </a:rPr>
              <a:t>CRA</a:t>
            </a:r>
            <a:r>
              <a:rPr lang="ja-JP" altLang="en-US" sz="1600" kern="1200" dirty="0">
                <a:solidFill>
                  <a:srgbClr val="FF0000"/>
                </a:solidFill>
                <a:ea typeface="游ゴシック" panose="020B0400000000000000" pitchFamily="50" charset="-128"/>
              </a:rPr>
              <a:t>も一人ひとりが</a:t>
            </a:r>
            <a:r>
              <a:rPr lang="en-US" altLang="ja-JP" sz="1600" kern="1200" dirty="0">
                <a:solidFill>
                  <a:srgbClr val="FF0000"/>
                </a:solidFill>
                <a:ea typeface="游ゴシック" panose="020B0400000000000000" pitchFamily="50" charset="-128"/>
              </a:rPr>
              <a:t>Quality</a:t>
            </a:r>
            <a:r>
              <a:rPr lang="ja-JP" altLang="en-US" sz="1600" kern="1200" dirty="0" err="1">
                <a:solidFill>
                  <a:srgbClr val="FF0000"/>
                </a:solidFill>
                <a:ea typeface="游ゴシック" panose="020B0400000000000000" pitchFamily="50" charset="-128"/>
              </a:rPr>
              <a:t>，</a:t>
            </a:r>
            <a:r>
              <a:rPr lang="en-US" altLang="ja-JP" sz="1600" kern="1200" dirty="0">
                <a:solidFill>
                  <a:srgbClr val="FF0000"/>
                </a:solidFill>
                <a:ea typeface="游ゴシック" panose="020B0400000000000000" pitchFamily="50" charset="-128"/>
              </a:rPr>
              <a:t>Cost</a:t>
            </a:r>
            <a:r>
              <a:rPr lang="ja-JP" altLang="en-US" sz="1600" kern="1200" dirty="0" err="1">
                <a:solidFill>
                  <a:srgbClr val="FF0000"/>
                </a:solidFill>
                <a:ea typeface="游ゴシック" panose="020B0400000000000000" pitchFamily="50" charset="-128"/>
              </a:rPr>
              <a:t>，</a:t>
            </a:r>
            <a:r>
              <a:rPr lang="en-US" altLang="ja-JP" sz="1600" kern="1200" dirty="0">
                <a:solidFill>
                  <a:srgbClr val="FF0000"/>
                </a:solidFill>
                <a:ea typeface="游ゴシック" panose="020B0400000000000000" pitchFamily="50" charset="-128"/>
              </a:rPr>
              <a:t>Speed</a:t>
            </a:r>
            <a:r>
              <a:rPr lang="ja-JP" altLang="en-US" sz="1600" kern="1200" dirty="0">
                <a:solidFill>
                  <a:srgbClr val="FF0000"/>
                </a:solidFill>
                <a:ea typeface="游ゴシック" panose="020B0400000000000000" pitchFamily="50" charset="-128"/>
              </a:rPr>
              <a:t>を意識し，パフォーマンスを最大化することが急務となっている</a:t>
            </a:r>
            <a:endParaRPr lang="en-US" altLang="ja-JP" sz="1600" kern="1200" dirty="0">
              <a:solidFill>
                <a:srgbClr val="FF0000"/>
              </a:solidFill>
              <a:ea typeface="游ゴシック" panose="020B0400000000000000" pitchFamily="50" charset="-128"/>
            </a:endParaRPr>
          </a:p>
          <a:p>
            <a:pPr lvl="1">
              <a:lnSpc>
                <a:spcPts val="2000"/>
              </a:lnSpc>
              <a:buClr>
                <a:srgbClr val="C00000"/>
              </a:buClr>
              <a:buFont typeface="Wingdings" panose="05000000000000000000" pitchFamily="2" charset="2"/>
              <a:buChar char="Ø"/>
              <a:defRPr/>
            </a:pPr>
            <a:r>
              <a:rPr lang="ja-JP" altLang="en-US" sz="1400" kern="1200" dirty="0">
                <a:ea typeface="游ゴシック" panose="020B0400000000000000" pitchFamily="50" charset="-128"/>
              </a:rPr>
              <a:t>同じ症例数を組み入れるために，他国よりも多くの</a:t>
            </a:r>
            <a:r>
              <a:rPr lang="en-US" altLang="ja-JP" sz="1400" kern="1200" dirty="0">
                <a:ea typeface="游ゴシック" panose="020B0400000000000000" pitchFamily="50" charset="-128"/>
              </a:rPr>
              <a:t>CRA</a:t>
            </a:r>
            <a:r>
              <a:rPr lang="ja-JP" altLang="en-US" sz="1400" kern="1200" dirty="0">
                <a:ea typeface="游ゴシック" panose="020B0400000000000000" pitchFamily="50" charset="-128"/>
              </a:rPr>
              <a:t>が必要となる現状</a:t>
            </a:r>
            <a:endParaRPr lang="en-US" altLang="ja-JP" sz="1400" kern="1200" dirty="0">
              <a:ea typeface="游ゴシック" panose="020B0400000000000000" pitchFamily="50" charset="-128"/>
            </a:endParaRPr>
          </a:p>
          <a:p>
            <a:pPr lvl="1">
              <a:lnSpc>
                <a:spcPts val="2000"/>
              </a:lnSpc>
              <a:buClr>
                <a:srgbClr val="C00000"/>
              </a:buClr>
              <a:buFont typeface="Wingdings" panose="05000000000000000000" pitchFamily="2" charset="2"/>
              <a:buChar char="Ø"/>
              <a:defRPr/>
            </a:pPr>
            <a:r>
              <a:rPr lang="en-US" altLang="ja-JP" sz="1400" kern="1200" dirty="0">
                <a:ea typeface="游ゴシック" panose="020B0400000000000000" pitchFamily="50" charset="-128"/>
              </a:rPr>
              <a:t>CRA</a:t>
            </a:r>
            <a:r>
              <a:rPr lang="ja-JP" altLang="en-US" sz="1400" kern="1200" dirty="0">
                <a:ea typeface="游ゴシック" panose="020B0400000000000000" pitchFamily="50" charset="-128"/>
              </a:rPr>
              <a:t>が多く必要となることによる，</a:t>
            </a:r>
            <a:r>
              <a:rPr lang="en-US" altLang="ja-JP" sz="1400" kern="1200" dirty="0">
                <a:ea typeface="游ゴシック" panose="020B0400000000000000" pitchFamily="50" charset="-128"/>
              </a:rPr>
              <a:t>Cost</a:t>
            </a:r>
            <a:r>
              <a:rPr lang="ja-JP" altLang="en-US" sz="1400" kern="1200" dirty="0">
                <a:ea typeface="游ゴシック" panose="020B0400000000000000" pitchFamily="50" charset="-128"/>
              </a:rPr>
              <a:t>パフォーマンスの低下</a:t>
            </a:r>
            <a:endParaRPr lang="en-US" altLang="ja-JP" sz="1400" kern="1200" dirty="0">
              <a:ea typeface="游ゴシック" panose="020B0400000000000000" pitchFamily="50" charset="-128"/>
            </a:endParaRPr>
          </a:p>
        </p:txBody>
      </p:sp>
      <p:sp>
        <p:nvSpPr>
          <p:cNvPr id="28" name="四角形: 角を丸くする 27">
            <a:extLst>
              <a:ext uri="{FF2B5EF4-FFF2-40B4-BE49-F238E27FC236}">
                <a16:creationId xmlns:a16="http://schemas.microsoft.com/office/drawing/2014/main" id="{A0415167-22BE-4F79-BEC3-59EE7AEA92AF}"/>
              </a:ext>
            </a:extLst>
          </p:cNvPr>
          <p:cNvSpPr/>
          <p:nvPr/>
        </p:nvSpPr>
        <p:spPr>
          <a:xfrm>
            <a:off x="431935" y="3933056"/>
            <a:ext cx="3780026" cy="4146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0" name="テキスト ボックス 29">
            <a:extLst>
              <a:ext uri="{FF2B5EF4-FFF2-40B4-BE49-F238E27FC236}">
                <a16:creationId xmlns:a16="http://schemas.microsoft.com/office/drawing/2014/main" id="{2FDDFB3F-1AA6-4BBC-8E22-5AB00356CB70}"/>
              </a:ext>
            </a:extLst>
          </p:cNvPr>
          <p:cNvSpPr txBox="1"/>
          <p:nvPr/>
        </p:nvSpPr>
        <p:spPr>
          <a:xfrm>
            <a:off x="431934" y="4513125"/>
            <a:ext cx="1391728" cy="1384995"/>
          </a:xfrm>
          <a:prstGeom prst="rect">
            <a:avLst/>
          </a:prstGeom>
          <a:noFill/>
        </p:spPr>
        <p:txBody>
          <a:bodyPr wrap="none" rtlCol="0">
            <a:spAutoFit/>
          </a:bodyPr>
          <a:lstStyle/>
          <a:p>
            <a:pPr marL="0" marR="0" lvl="0" indent="0" algn="l" defTabSz="914400" rtl="0" eaLnBrk="1" fontAlgn="base" latinLnBrk="0" hangingPunct="1">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Bahnschrift SemiBold" panose="020B0502040204020203" pitchFamily="34" charset="0"/>
                <a:ea typeface="ＭＳ Ｐゴシック" pitchFamily="50" charset="-128"/>
                <a:cs typeface="+mn-cs"/>
              </a:rPr>
              <a:t>Q</a:t>
            </a:r>
            <a:r>
              <a:rPr kumimoji="1" lang="en-US" altLang="ja-JP" sz="2800" b="0" i="0" u="none" strike="noStrike" kern="1200" cap="none" spc="0" normalizeH="0" baseline="0" noProof="0" dirty="0">
                <a:ln>
                  <a:noFill/>
                </a:ln>
                <a:solidFill>
                  <a:srgbClr val="000000"/>
                </a:solidFill>
                <a:effectLst/>
                <a:uLnTx/>
                <a:uFillTx/>
                <a:latin typeface="Bahnschrift SemiBold" panose="020B0502040204020203" pitchFamily="34" charset="0"/>
                <a:ea typeface="ＭＳ Ｐゴシック" pitchFamily="50" charset="-128"/>
                <a:cs typeface="+mn-cs"/>
              </a:rPr>
              <a:t>uality </a:t>
            </a:r>
          </a:p>
          <a:p>
            <a:pPr marL="0" marR="0" lvl="0" indent="0" algn="l" defTabSz="914400" rtl="0" eaLnBrk="1" fontAlgn="base" latinLnBrk="0" hangingPunct="1">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Bahnschrift SemiBold" panose="020B0502040204020203" pitchFamily="34" charset="0"/>
                <a:ea typeface="ＭＳ Ｐゴシック" pitchFamily="50" charset="-128"/>
                <a:cs typeface="+mn-cs"/>
              </a:rPr>
              <a:t>C</a:t>
            </a:r>
            <a:r>
              <a:rPr kumimoji="1" lang="en-US" altLang="ja-JP" sz="2800" b="0" i="0" u="none" strike="noStrike" kern="1200" cap="none" spc="0" normalizeH="0" baseline="0" noProof="0" dirty="0">
                <a:ln>
                  <a:noFill/>
                </a:ln>
                <a:solidFill>
                  <a:srgbClr val="000000"/>
                </a:solidFill>
                <a:effectLst/>
                <a:uLnTx/>
                <a:uFillTx/>
                <a:latin typeface="Bahnschrift SemiBold" panose="020B0502040204020203" pitchFamily="34" charset="0"/>
                <a:ea typeface="ＭＳ Ｐゴシック" pitchFamily="50" charset="-128"/>
                <a:cs typeface="+mn-cs"/>
              </a:rPr>
              <a:t>ost </a:t>
            </a:r>
          </a:p>
          <a:p>
            <a:pPr marL="0" marR="0" lvl="0" indent="0" algn="l" defTabSz="914400" rtl="0" eaLnBrk="1" fontAlgn="base" latinLnBrk="0" hangingPunct="1">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Bahnschrift SemiBold" panose="020B0502040204020203" pitchFamily="34" charset="0"/>
                <a:ea typeface="ＭＳ Ｐゴシック" pitchFamily="50" charset="-128"/>
                <a:cs typeface="+mn-cs"/>
              </a:rPr>
              <a:t>S</a:t>
            </a:r>
            <a:r>
              <a:rPr kumimoji="1" lang="en-US" altLang="ja-JP" sz="2800" b="0" i="0" u="none" strike="noStrike" kern="1200" cap="none" spc="0" normalizeH="0" baseline="0" noProof="0" dirty="0">
                <a:ln>
                  <a:noFill/>
                </a:ln>
                <a:solidFill>
                  <a:srgbClr val="000000"/>
                </a:solidFill>
                <a:effectLst/>
                <a:uLnTx/>
                <a:uFillTx/>
                <a:latin typeface="Bahnschrift SemiBold" panose="020B0502040204020203" pitchFamily="34" charset="0"/>
                <a:ea typeface="ＭＳ Ｐゴシック" pitchFamily="50" charset="-128"/>
                <a:cs typeface="+mn-cs"/>
              </a:rPr>
              <a:t>peed</a:t>
            </a:r>
            <a:endParaRPr kumimoji="1" lang="ja-JP" altLang="en-US" sz="2800" b="0" i="0" u="none" strike="noStrike" kern="1200" cap="none" spc="0" normalizeH="0" baseline="0" noProof="0" dirty="0">
              <a:ln>
                <a:noFill/>
              </a:ln>
              <a:solidFill>
                <a:srgbClr val="000000"/>
              </a:solidFill>
              <a:effectLst/>
              <a:uLnTx/>
              <a:uFillTx/>
              <a:latin typeface="Bahnschrift SemiBold" panose="020B0502040204020203" pitchFamily="34" charset="0"/>
              <a:ea typeface="ＭＳ Ｐゴシック" pitchFamily="50" charset="-128"/>
              <a:cs typeface="+mn-cs"/>
            </a:endParaRPr>
          </a:p>
        </p:txBody>
      </p:sp>
      <p:sp>
        <p:nvSpPr>
          <p:cNvPr id="5" name="正方形/長方形 4">
            <a:extLst>
              <a:ext uri="{FF2B5EF4-FFF2-40B4-BE49-F238E27FC236}">
                <a16:creationId xmlns:a16="http://schemas.microsoft.com/office/drawing/2014/main" id="{825C578C-11A8-41F7-8F20-5A3BDBFFB2DB}"/>
              </a:ext>
            </a:extLst>
          </p:cNvPr>
          <p:cNvSpPr/>
          <p:nvPr/>
        </p:nvSpPr>
        <p:spPr>
          <a:xfrm>
            <a:off x="513954" y="1389874"/>
            <a:ext cx="4128969" cy="369332"/>
          </a:xfrm>
          <a:prstGeom prst="rect">
            <a:avLst/>
          </a:prstGeom>
        </p:spPr>
        <p:txBody>
          <a:bodyPr wrap="square">
            <a:spAutoFit/>
          </a:bodyPr>
          <a:lstStyle/>
          <a:p>
            <a:pPr marR="0" lvl="0" defTabSz="914400" eaLnBrk="0" latinLnBrk="0" hangingPunct="0">
              <a:lnSpc>
                <a:spcPct val="100000"/>
              </a:lnSpc>
              <a:spcBef>
                <a:spcPct val="20000"/>
              </a:spcBef>
              <a:buClr>
                <a:srgbClr val="C00000"/>
              </a:buClr>
              <a:buSzTx/>
              <a:tabLst/>
              <a:defRPr/>
            </a:pPr>
            <a:r>
              <a:rPr lang="ja-JP" altLang="en-US" b="1" dirty="0">
                <a:latin typeface="+mn-lt"/>
                <a:ea typeface="游ゴシック" panose="020B0400000000000000" pitchFamily="50" charset="-128"/>
              </a:rPr>
              <a:t>国際共同試験における日本の現状</a:t>
            </a:r>
            <a:endParaRPr lang="en-US" altLang="ja-JP" b="1" dirty="0">
              <a:latin typeface="+mn-lt"/>
              <a:ea typeface="游ゴシック" panose="020B0400000000000000" pitchFamily="50" charset="-128"/>
            </a:endParaRPr>
          </a:p>
        </p:txBody>
      </p:sp>
      <p:sp>
        <p:nvSpPr>
          <p:cNvPr id="22" name="正方形/長方形 21">
            <a:extLst>
              <a:ext uri="{FF2B5EF4-FFF2-40B4-BE49-F238E27FC236}">
                <a16:creationId xmlns:a16="http://schemas.microsoft.com/office/drawing/2014/main" id="{390E4263-39E3-4CB8-BCEA-7CF02ECE3D5E}"/>
              </a:ext>
            </a:extLst>
          </p:cNvPr>
          <p:cNvSpPr/>
          <p:nvPr/>
        </p:nvSpPr>
        <p:spPr>
          <a:xfrm>
            <a:off x="515150" y="3956872"/>
            <a:ext cx="3696810" cy="369332"/>
          </a:xfrm>
          <a:prstGeom prst="rect">
            <a:avLst/>
          </a:prstGeom>
        </p:spPr>
        <p:txBody>
          <a:bodyPr wrap="square">
            <a:spAutoFit/>
          </a:bodyPr>
          <a:lstStyle/>
          <a:p>
            <a:pPr marR="0" lvl="0" defTabSz="914400" eaLnBrk="0" latinLnBrk="0" hangingPunct="0">
              <a:lnSpc>
                <a:spcPct val="100000"/>
              </a:lnSpc>
              <a:spcBef>
                <a:spcPct val="20000"/>
              </a:spcBef>
              <a:buClr>
                <a:srgbClr val="C00000"/>
              </a:buClr>
              <a:buSzTx/>
              <a:tabLst/>
              <a:defRPr/>
            </a:pPr>
            <a:r>
              <a:rPr lang="ja-JP" altLang="en-US" b="1" dirty="0">
                <a:latin typeface="+mn-lt"/>
                <a:ea typeface="游ゴシック" panose="020B0400000000000000" pitchFamily="50" charset="-128"/>
              </a:rPr>
              <a:t>パフォーマンス評価の時代へ･･･</a:t>
            </a:r>
            <a:endParaRPr lang="en-US" altLang="ja-JP" b="1" dirty="0">
              <a:latin typeface="+mn-lt"/>
              <a:ea typeface="游ゴシック" panose="020B0400000000000000" pitchFamily="50" charset="-128"/>
            </a:endParaRPr>
          </a:p>
        </p:txBody>
      </p:sp>
      <p:sp>
        <p:nvSpPr>
          <p:cNvPr id="10" name="スライド番号プレースホルダー 9">
            <a:extLst>
              <a:ext uri="{FF2B5EF4-FFF2-40B4-BE49-F238E27FC236}">
                <a16:creationId xmlns:a16="http://schemas.microsoft.com/office/drawing/2014/main" id="{1BA93044-D5E6-4692-A738-4FA7469BB6B5}"/>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5</a:t>
            </a:fld>
            <a:endParaRPr lang="en-US" altLang="ja-JP" dirty="0"/>
          </a:p>
        </p:txBody>
      </p:sp>
      <p:sp>
        <p:nvSpPr>
          <p:cNvPr id="14" name="タイトル 1">
            <a:extLst>
              <a:ext uri="{FF2B5EF4-FFF2-40B4-BE49-F238E27FC236}">
                <a16:creationId xmlns:a16="http://schemas.microsoft.com/office/drawing/2014/main" id="{44BAF0B4-0FA2-450D-ACAA-32166B1BBA95}"/>
              </a:ext>
            </a:extLst>
          </p:cNvPr>
          <p:cNvSpPr txBox="1">
            <a:spLocks/>
          </p:cNvSpPr>
          <p:nvPr/>
        </p:nvSpPr>
        <p:spPr bwMode="auto">
          <a:xfrm>
            <a:off x="451088" y="480253"/>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1800" b="1" kern="0" dirty="0">
                <a:ea typeface="游ゴシック" panose="020B0400000000000000" pitchFamily="50" charset="-128"/>
              </a:rPr>
              <a:t>～加速する臨床開発の国際化～</a:t>
            </a:r>
            <a:br>
              <a:rPr lang="en-US" altLang="ja-JP" sz="1800" b="1" kern="0" dirty="0">
                <a:ea typeface="游ゴシック" panose="020B0400000000000000" pitchFamily="50" charset="-128"/>
              </a:rPr>
            </a:br>
            <a:r>
              <a:rPr lang="ja-JP" altLang="en-US" sz="2800" b="1" kern="0" dirty="0">
                <a:ea typeface="游ゴシック" panose="020B0400000000000000" pitchFamily="50" charset="-128"/>
              </a:rPr>
              <a:t>日本の治験にいま求められること</a:t>
            </a:r>
            <a:endParaRPr lang="ja-JP" altLang="en-US" sz="1800" b="1" kern="0" dirty="0">
              <a:ea typeface="游ゴシック" panose="020B0400000000000000" pitchFamily="50" charset="-128"/>
            </a:endParaRPr>
          </a:p>
        </p:txBody>
      </p:sp>
      <p:sp>
        <p:nvSpPr>
          <p:cNvPr id="11" name="スライド番号プレースホルダー 1">
            <a:extLst>
              <a:ext uri="{FF2B5EF4-FFF2-40B4-BE49-F238E27FC236}">
                <a16:creationId xmlns:a16="http://schemas.microsoft.com/office/drawing/2014/main" id="{B5042120-6D6B-47BE-893A-1490E1687A92}"/>
              </a:ext>
            </a:extLst>
          </p:cNvPr>
          <p:cNvSpPr txBox="1">
            <a:spLocks noChangeArrowheads="1"/>
          </p:cNvSpPr>
          <p:nvPr/>
        </p:nvSpPr>
        <p:spPr bwMode="auto">
          <a:xfrm>
            <a:off x="7645677" y="760176"/>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
        <p:nvSpPr>
          <p:cNvPr id="12" name="スライド番号プレースホルダー 1">
            <a:extLst>
              <a:ext uri="{FF2B5EF4-FFF2-40B4-BE49-F238E27FC236}">
                <a16:creationId xmlns:a16="http://schemas.microsoft.com/office/drawing/2014/main" id="{47803A43-1AA1-4C0D-BA33-0BF9016B5177}"/>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372079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2267" y="1362603"/>
            <a:ext cx="8315459" cy="3638723"/>
          </a:xfrm>
        </p:spPr>
        <p:txBody>
          <a:bodyPr>
            <a:noAutofit/>
          </a:bodyPr>
          <a:lstStyle/>
          <a:p>
            <a:pPr>
              <a:buClr>
                <a:srgbClr val="C00000"/>
              </a:buClr>
              <a:buFont typeface="Wingdings" panose="05000000000000000000" pitchFamily="2" charset="2"/>
              <a:buChar char="l"/>
            </a:pPr>
            <a:r>
              <a:rPr lang="ja-JP" altLang="en-US" sz="1800" dirty="0">
                <a:ea typeface="游ゴシック" panose="020B0400000000000000" pitchFamily="50" charset="-128"/>
              </a:rPr>
              <a:t>国際共同試験の実施件数が年々増加する中，</a:t>
            </a:r>
            <a:r>
              <a:rPr lang="en-US" altLang="ja-JP" sz="1800" dirty="0">
                <a:ea typeface="游ゴシック" panose="020B0400000000000000" pitchFamily="50" charset="-128"/>
              </a:rPr>
              <a:t>PMDA</a:t>
            </a:r>
            <a:r>
              <a:rPr lang="ja-JP" altLang="en-US" sz="1800" dirty="0">
                <a:ea typeface="游ゴシック" panose="020B0400000000000000" pitchFamily="50" charset="-128"/>
              </a:rPr>
              <a:t>による調査のみならず，</a:t>
            </a:r>
            <a:r>
              <a:rPr lang="en-US" altLang="ja-JP" sz="1800" dirty="0">
                <a:ea typeface="游ゴシック" panose="020B0400000000000000" pitchFamily="50" charset="-128"/>
              </a:rPr>
              <a:t>FDA</a:t>
            </a:r>
            <a:r>
              <a:rPr lang="ja-JP" altLang="en-US" sz="1800" dirty="0">
                <a:ea typeface="游ゴシック" panose="020B0400000000000000" pitchFamily="50" charset="-128"/>
              </a:rPr>
              <a:t>や</a:t>
            </a:r>
            <a:r>
              <a:rPr lang="en-US" altLang="ja-JP" sz="1800" dirty="0">
                <a:ea typeface="游ゴシック" panose="020B0400000000000000" pitchFamily="50" charset="-128"/>
              </a:rPr>
              <a:t>EMA</a:t>
            </a:r>
            <a:r>
              <a:rPr lang="ja-JP" altLang="en-US" sz="1800" dirty="0">
                <a:ea typeface="游ゴシック" panose="020B0400000000000000" pitchFamily="50" charset="-128"/>
              </a:rPr>
              <a:t>による査察もしばしば実施されるようになってきている．</a:t>
            </a:r>
            <a:endParaRPr lang="en-US" altLang="ja-JP" sz="1800" dirty="0">
              <a:ea typeface="游ゴシック" panose="020B0400000000000000" pitchFamily="50" charset="-128"/>
            </a:endParaRPr>
          </a:p>
          <a:p>
            <a:pPr>
              <a:buClr>
                <a:srgbClr val="C00000"/>
              </a:buClr>
              <a:buFont typeface="Wingdings" panose="05000000000000000000" pitchFamily="2" charset="2"/>
              <a:buChar char="l"/>
            </a:pPr>
            <a:r>
              <a:rPr lang="en-US" altLang="ja-JP" sz="1800" dirty="0">
                <a:ea typeface="游ゴシック" panose="020B0400000000000000" pitchFamily="50" charset="-128"/>
              </a:rPr>
              <a:t>FDA</a:t>
            </a:r>
            <a:r>
              <a:rPr lang="ja-JP" altLang="en-US" sz="1800" dirty="0">
                <a:ea typeface="游ゴシック" panose="020B0400000000000000" pitchFamily="50" charset="-128"/>
              </a:rPr>
              <a:t>や</a:t>
            </a:r>
            <a:r>
              <a:rPr lang="en-US" altLang="ja-JP" sz="1800" dirty="0">
                <a:ea typeface="游ゴシック" panose="020B0400000000000000" pitchFamily="50" charset="-128"/>
              </a:rPr>
              <a:t>EMA</a:t>
            </a:r>
            <a:r>
              <a:rPr lang="ja-JP" altLang="en-US" sz="1800" dirty="0">
                <a:ea typeface="游ゴシック" panose="020B0400000000000000" pitchFamily="50" charset="-128"/>
              </a:rPr>
              <a:t>による査察は原則，医療機関のみで実施されるため，</a:t>
            </a:r>
            <a:r>
              <a:rPr lang="en-US" altLang="ja-JP" sz="1800" dirty="0">
                <a:ea typeface="游ゴシック" panose="020B0400000000000000" pitchFamily="50" charset="-128"/>
              </a:rPr>
              <a:t> PMDA</a:t>
            </a:r>
            <a:r>
              <a:rPr lang="ja-JP" altLang="en-US" sz="1800" dirty="0">
                <a:ea typeface="游ゴシック" panose="020B0400000000000000" pitchFamily="50" charset="-128"/>
              </a:rPr>
              <a:t>による調査とは異なり，実施された治験に関する質疑応答については医療機関の中で完結しなければならない状況にある．加えて，医療機関内における</a:t>
            </a:r>
            <a:br>
              <a:rPr lang="en-US" altLang="ja-JP" sz="1800" dirty="0">
                <a:ea typeface="游ゴシック" panose="020B0400000000000000" pitchFamily="50" charset="-128"/>
              </a:rPr>
            </a:br>
            <a:r>
              <a:rPr lang="ja-JP" altLang="en-US" sz="1800" dirty="0">
                <a:ea typeface="游ゴシック" panose="020B0400000000000000" pitchFamily="50" charset="-128"/>
              </a:rPr>
              <a:t>治験の全ての責任は治験責任医師にあることから，査察は主として治験責任医師に対して行われる．</a:t>
            </a:r>
            <a:endParaRPr lang="en-US" altLang="ja-JP" sz="1800" dirty="0">
              <a:ea typeface="游ゴシック" panose="020B0400000000000000" pitchFamily="50" charset="-128"/>
            </a:endParaRPr>
          </a:p>
          <a:p>
            <a:pPr>
              <a:buClr>
                <a:srgbClr val="C00000"/>
              </a:buClr>
              <a:buFont typeface="Wingdings" panose="05000000000000000000" pitchFamily="2" charset="2"/>
              <a:buChar char="l"/>
            </a:pPr>
            <a:r>
              <a:rPr lang="ja-JP" altLang="en-US" sz="1800" dirty="0">
                <a:solidFill>
                  <a:srgbClr val="FF0000"/>
                </a:solidFill>
                <a:ea typeface="游ゴシック" panose="020B0400000000000000" pitchFamily="50" charset="-128"/>
              </a:rPr>
              <a:t>治験の立ち上げから終了までの業務について，業務に関わる人が，それぞれの役割をしっかり果たすために，医療機関と治験依頼者の役割を明確にし，協働及び業務の効率化を検討することが重要である．</a:t>
            </a:r>
            <a:endParaRPr lang="en-US" altLang="ja-JP" sz="1800" dirty="0">
              <a:solidFill>
                <a:srgbClr val="FF0000"/>
              </a:solidFill>
              <a:ea typeface="游ゴシック" panose="020B0400000000000000" pitchFamily="50" charset="-128"/>
            </a:endParaRPr>
          </a:p>
          <a:p>
            <a:pPr>
              <a:buClr>
                <a:srgbClr val="C00000"/>
              </a:buClr>
              <a:buFont typeface="Wingdings" panose="05000000000000000000" pitchFamily="2" charset="2"/>
              <a:buChar char="l"/>
            </a:pPr>
            <a:r>
              <a:rPr lang="ja-JP" altLang="en-US" sz="1800" dirty="0">
                <a:ea typeface="游ゴシック" panose="020B0400000000000000" pitchFamily="50" charset="-128"/>
              </a:rPr>
              <a:t>これにより，国際共同試験において継続的に日本の価値（高品質な治験</a:t>
            </a:r>
            <a:br>
              <a:rPr lang="en-US" altLang="ja-JP" sz="1800" dirty="0">
                <a:ea typeface="游ゴシック" panose="020B0400000000000000" pitchFamily="50" charset="-128"/>
              </a:rPr>
            </a:br>
            <a:r>
              <a:rPr lang="ja-JP" altLang="en-US" sz="1800" dirty="0">
                <a:ea typeface="游ゴシック" panose="020B0400000000000000" pitchFamily="50" charset="-128"/>
              </a:rPr>
              <a:t>データ）を示しながら，コストとスピードにおいても国際競争力を高めることに繋がる．</a:t>
            </a:r>
          </a:p>
        </p:txBody>
      </p:sp>
      <p:grpSp>
        <p:nvGrpSpPr>
          <p:cNvPr id="13" name="グループ化 12"/>
          <p:cNvGrpSpPr/>
          <p:nvPr/>
        </p:nvGrpSpPr>
        <p:grpSpPr>
          <a:xfrm>
            <a:off x="4761043" y="5299253"/>
            <a:ext cx="2043205" cy="1192406"/>
            <a:chOff x="4166933" y="4828882"/>
            <a:chExt cx="2043205" cy="1192406"/>
          </a:xfrm>
        </p:grpSpPr>
        <p:pic>
          <p:nvPicPr>
            <p:cNvPr id="17" name="Picture 8" descr="C:\Program Files (x86)\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3637" y="4828882"/>
              <a:ext cx="1174366" cy="11684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16020\Desktop\EU_US.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7344" y1="15884" x2="77344" y2="15884"/>
                          <a14:foregroundMark x1="84375" y1="28881" x2="84375" y2="28881"/>
                          <a14:foregroundMark x1="90365" y1="29964" x2="90365" y2="29964"/>
                          <a14:foregroundMark x1="79427" y1="28881" x2="79427" y2="28881"/>
                          <a14:foregroundMark x1="73698" y1="29603" x2="73698" y2="29603"/>
                          <a14:foregroundMark x1="75260" y1="45126" x2="75260" y2="45126"/>
                          <a14:foregroundMark x1="79688" y1="42960" x2="79688" y2="42960"/>
                          <a14:foregroundMark x1="84375" y1="42960" x2="84375" y2="42960"/>
                          <a14:foregroundMark x1="90365" y1="41516" x2="90365" y2="41516"/>
                          <a14:foregroundMark x1="70313" y1="29603" x2="70313" y2="29603"/>
                          <a14:foregroundMark x1="72917" y1="16245" x2="72917" y2="16245"/>
                          <a14:foregroundMark x1="76302" y1="15884" x2="76302" y2="15884"/>
                          <a14:foregroundMark x1="81250" y1="15884" x2="81250" y2="15884"/>
                          <a14:foregroundMark x1="83073" y1="15884" x2="83073" y2="15884"/>
                          <a14:foregroundMark x1="85417" y1="17329" x2="85417" y2="17329"/>
                          <a14:foregroundMark x1="67708" y1="15162" x2="67708" y2="15162"/>
                          <a14:foregroundMark x1="72917" y1="55235" x2="72917" y2="55235"/>
                          <a14:foregroundMark x1="84635" y1="55596" x2="84635" y2="55596"/>
                          <a14:foregroundMark x1="88542" y1="54152" x2="88542" y2="54152"/>
                          <a14:foregroundMark x1="94531" y1="54152" x2="94531" y2="54152"/>
                          <a14:foregroundMark x1="67969" y1="70036" x2="67969" y2="70036"/>
                          <a14:foregroundMark x1="76042" y1="70036" x2="76042" y2="70036"/>
                          <a14:foregroundMark x1="81510" y1="68231" x2="81510" y2="68231"/>
                          <a14:foregroundMark x1="86979" y1="68231" x2="86979" y2="68231"/>
                          <a14:foregroundMark x1="59635" y1="84477" x2="59635" y2="84477"/>
                          <a14:foregroundMark x1="77865" y1="83394" x2="77865" y2="83394"/>
                          <a14:foregroundMark x1="66146" y1="83032" x2="66146" y2="83032"/>
                          <a14:foregroundMark x1="73698" y1="83394" x2="73698" y2="83394"/>
                          <a14:foregroundMark x1="70313" y1="42599" x2="70313" y2="42599"/>
                          <a14:foregroundMark x1="74479" y1="41516" x2="74479" y2="41516"/>
                          <a14:foregroundMark x1="89583" y1="70758" x2="89583" y2="70758"/>
                          <a14:foregroundMark x1="67969" y1="90975" x2="67969" y2="90975"/>
                          <a14:foregroundMark x1="70313" y1="89170" x2="70313" y2="89170"/>
                          <a14:foregroundMark x1="62240" y1="90253" x2="62240" y2="90253"/>
                        </a14:backgroundRemoval>
                      </a14:imgEffect>
                    </a14:imgLayer>
                  </a14:imgProps>
                </a:ext>
                <a:ext uri="{28A0092B-C50C-407E-A947-70E740481C1C}">
                  <a14:useLocalDpi xmlns:a14="http://schemas.microsoft.com/office/drawing/2010/main" val="0"/>
                </a:ext>
              </a:extLst>
            </a:blip>
            <a:srcRect/>
            <a:stretch>
              <a:fillRect/>
            </a:stretch>
          </p:blipFill>
          <p:spPr bwMode="auto">
            <a:xfrm>
              <a:off x="4337930" y="4853844"/>
              <a:ext cx="720000" cy="51937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s16020\Desktop\European_Medicines_Agency_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6933" y="5569437"/>
              <a:ext cx="1343795" cy="45185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s16020\Desktop\FDA-Logo-400x22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5085" y="5605503"/>
              <a:ext cx="675053" cy="3797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p:cNvGrpSpPr/>
          <p:nvPr/>
        </p:nvGrpSpPr>
        <p:grpSpPr>
          <a:xfrm>
            <a:off x="900000" y="5251189"/>
            <a:ext cx="1296144" cy="1312478"/>
            <a:chOff x="683568" y="4780818"/>
            <a:chExt cx="1296144" cy="1312478"/>
          </a:xfrm>
        </p:grpSpPr>
        <p:pic>
          <p:nvPicPr>
            <p:cNvPr id="4104" name="Picture 8" descr="C:\Program Files (x86)\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346" y="4780818"/>
              <a:ext cx="1174366" cy="116846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683568" y="4902845"/>
              <a:ext cx="432000" cy="432000"/>
              <a:chOff x="611560" y="4877217"/>
              <a:chExt cx="1080000" cy="1080000"/>
            </a:xfrm>
          </p:grpSpPr>
          <p:sp>
            <p:nvSpPr>
              <p:cNvPr id="7" name="円/楕円 6"/>
              <p:cNvSpPr/>
              <p:nvPr/>
            </p:nvSpPr>
            <p:spPr>
              <a:xfrm>
                <a:off x="611560" y="4877217"/>
                <a:ext cx="1080000" cy="1080000"/>
              </a:xfrm>
              <a:prstGeom prst="ellipse">
                <a:avLst/>
              </a:prstGeom>
              <a:solidFill>
                <a:schemeClr val="bg1"/>
              </a:solidFill>
              <a:ln/>
              <a:effectLst>
                <a:outerShdw blurRad="50800" dist="38100" dir="13500000" algn="br"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8" name="円/楕円 7"/>
              <p:cNvSpPr/>
              <p:nvPr/>
            </p:nvSpPr>
            <p:spPr>
              <a:xfrm>
                <a:off x="899560" y="5116882"/>
                <a:ext cx="504000" cy="504000"/>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grpSp>
        <p:pic>
          <p:nvPicPr>
            <p:cNvPr id="4101" name="Picture 5" descr="C:\Users\s16020\Desktop\pmd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5646897"/>
              <a:ext cx="720000" cy="4463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グループ化 10"/>
          <p:cNvGrpSpPr/>
          <p:nvPr/>
        </p:nvGrpSpPr>
        <p:grpSpPr>
          <a:xfrm>
            <a:off x="2519976" y="5287288"/>
            <a:ext cx="1836000" cy="1357098"/>
            <a:chOff x="2087928" y="4816917"/>
            <a:chExt cx="1836000" cy="1357098"/>
          </a:xfrm>
        </p:grpSpPr>
        <p:pic>
          <p:nvPicPr>
            <p:cNvPr id="18" name="Picture 2" descr="C:\Users\s16020\Desktop\12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9751" y="4816917"/>
              <a:ext cx="1191349" cy="988347"/>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087928" y="5589240"/>
              <a:ext cx="1836000" cy="584775"/>
            </a:xfrm>
            <a:prstGeom prst="rect">
              <a:avLst/>
            </a:prstGeom>
            <a:noFill/>
          </p:spPr>
          <p:txBody>
            <a:bodyPr wrap="square" rtlCol="0">
              <a:spAutoFit/>
            </a:bodyPr>
            <a:lstStyle/>
            <a:p>
              <a:pPr algn="ctr"/>
              <a:r>
                <a:rPr kumimoji="1" lang="ja-JP" altLang="en-US" sz="1600" b="1" dirty="0">
                  <a:latin typeface="+mn-ea"/>
                </a:rPr>
                <a:t>医療機関と</a:t>
              </a:r>
              <a:endParaRPr kumimoji="1" lang="en-US" altLang="ja-JP" sz="1600" b="1" dirty="0">
                <a:latin typeface="+mn-ea"/>
              </a:endParaRPr>
            </a:p>
            <a:p>
              <a:pPr algn="ctr"/>
              <a:r>
                <a:rPr lang="ja-JP" altLang="en-US" sz="1600" b="1" dirty="0">
                  <a:latin typeface="+mn-ea"/>
                </a:rPr>
                <a:t>治験依頼者の両方</a:t>
              </a:r>
              <a:endParaRPr kumimoji="1" lang="ja-JP" altLang="en-US" sz="1600" b="1" dirty="0">
                <a:latin typeface="+mn-ea"/>
              </a:endParaRPr>
            </a:p>
          </p:txBody>
        </p:sp>
      </p:grpSp>
      <p:grpSp>
        <p:nvGrpSpPr>
          <p:cNvPr id="21" name="グループ化 20"/>
          <p:cNvGrpSpPr/>
          <p:nvPr/>
        </p:nvGrpSpPr>
        <p:grpSpPr>
          <a:xfrm>
            <a:off x="7164288" y="5287288"/>
            <a:ext cx="1512168" cy="1254893"/>
            <a:chOff x="2195736" y="4816917"/>
            <a:chExt cx="1512168" cy="1254893"/>
          </a:xfrm>
        </p:grpSpPr>
        <p:pic>
          <p:nvPicPr>
            <p:cNvPr id="22" name="Picture 2" descr="C:\Users\s16020\Desktop\12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9752" y="4816917"/>
              <a:ext cx="1098164" cy="988347"/>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2195736" y="5733256"/>
              <a:ext cx="1512168" cy="338554"/>
            </a:xfrm>
            <a:prstGeom prst="rect">
              <a:avLst/>
            </a:prstGeom>
            <a:noFill/>
          </p:spPr>
          <p:txBody>
            <a:bodyPr wrap="square" rtlCol="0">
              <a:spAutoFit/>
            </a:bodyPr>
            <a:lstStyle/>
            <a:p>
              <a:pPr algn="ctr"/>
              <a:r>
                <a:rPr kumimoji="1" lang="ja-JP" altLang="en-US" sz="1600" b="1" dirty="0">
                  <a:latin typeface="+mn-ea"/>
                </a:rPr>
                <a:t>医療機関</a:t>
              </a:r>
              <a:r>
                <a:rPr lang="ja-JP" altLang="en-US" sz="1600" b="1" dirty="0">
                  <a:latin typeface="+mn-ea"/>
                </a:rPr>
                <a:t>のみ</a:t>
              </a:r>
              <a:endParaRPr kumimoji="1" lang="en-US" altLang="ja-JP" sz="1600" b="1" dirty="0">
                <a:latin typeface="+mn-ea"/>
              </a:endParaRPr>
            </a:p>
          </p:txBody>
        </p:sp>
      </p:grpSp>
      <p:sp>
        <p:nvSpPr>
          <p:cNvPr id="14" name="正方形/長方形 13"/>
          <p:cNvSpPr/>
          <p:nvPr/>
        </p:nvSpPr>
        <p:spPr>
          <a:xfrm>
            <a:off x="611560" y="5157352"/>
            <a:ext cx="3888000" cy="1440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正方形/長方形 26"/>
          <p:cNvSpPr/>
          <p:nvPr/>
        </p:nvSpPr>
        <p:spPr>
          <a:xfrm>
            <a:off x="4716016" y="5157352"/>
            <a:ext cx="3960000" cy="14400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grpSp>
        <p:nvGrpSpPr>
          <p:cNvPr id="19" name="グループ化 18"/>
          <p:cNvGrpSpPr/>
          <p:nvPr/>
        </p:nvGrpSpPr>
        <p:grpSpPr>
          <a:xfrm>
            <a:off x="2195816" y="5627563"/>
            <a:ext cx="720000" cy="532945"/>
            <a:chOff x="2123728" y="5157192"/>
            <a:chExt cx="720000" cy="532945"/>
          </a:xfrm>
        </p:grpSpPr>
        <p:sp>
          <p:nvSpPr>
            <p:cNvPr id="15" name="右矢印 14"/>
            <p:cNvSpPr/>
            <p:nvPr/>
          </p:nvSpPr>
          <p:spPr>
            <a:xfrm>
              <a:off x="2123728" y="5157192"/>
              <a:ext cx="720000" cy="532945"/>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6" name="正方形/長方形 15"/>
            <p:cNvSpPr/>
            <p:nvPr/>
          </p:nvSpPr>
          <p:spPr>
            <a:xfrm>
              <a:off x="2156053" y="5281463"/>
              <a:ext cx="543739" cy="30777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ja-JP" altLang="en-US" sz="1400" dirty="0">
                  <a:solidFill>
                    <a:schemeClr val="bg1"/>
                  </a:solidFill>
                </a:rPr>
                <a:t>査察</a:t>
              </a:r>
            </a:p>
          </p:txBody>
        </p:sp>
      </p:grpSp>
      <p:grpSp>
        <p:nvGrpSpPr>
          <p:cNvPr id="33" name="グループ化 32"/>
          <p:cNvGrpSpPr/>
          <p:nvPr/>
        </p:nvGrpSpPr>
        <p:grpSpPr>
          <a:xfrm>
            <a:off x="6732320" y="5627563"/>
            <a:ext cx="720000" cy="532945"/>
            <a:chOff x="2123728" y="5157192"/>
            <a:chExt cx="720000" cy="532945"/>
          </a:xfrm>
        </p:grpSpPr>
        <p:sp>
          <p:nvSpPr>
            <p:cNvPr id="34" name="右矢印 33"/>
            <p:cNvSpPr/>
            <p:nvPr/>
          </p:nvSpPr>
          <p:spPr>
            <a:xfrm>
              <a:off x="2123728" y="5157192"/>
              <a:ext cx="720000" cy="532945"/>
            </a:xfrm>
            <a:prstGeom prs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35" name="正方形/長方形 34"/>
            <p:cNvSpPr/>
            <p:nvPr/>
          </p:nvSpPr>
          <p:spPr>
            <a:xfrm>
              <a:off x="2156053" y="5281463"/>
              <a:ext cx="543739" cy="307777"/>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ja-JP" altLang="en-US" sz="1400" dirty="0">
                  <a:solidFill>
                    <a:schemeClr val="bg1"/>
                  </a:solidFill>
                </a:rPr>
                <a:t>査察</a:t>
              </a:r>
            </a:p>
          </p:txBody>
        </p:sp>
      </p:grpSp>
      <p:sp>
        <p:nvSpPr>
          <p:cNvPr id="37" name="タイトル 1">
            <a:extLst>
              <a:ext uri="{FF2B5EF4-FFF2-40B4-BE49-F238E27FC236}">
                <a16:creationId xmlns:a16="http://schemas.microsoft.com/office/drawing/2014/main" id="{39A60104-DA9E-4AC2-B252-1B65F146CD81}"/>
              </a:ext>
            </a:extLst>
          </p:cNvPr>
          <p:cNvSpPr>
            <a:spLocks noGrp="1"/>
          </p:cNvSpPr>
          <p:nvPr>
            <p:ph type="title"/>
          </p:nvPr>
        </p:nvSpPr>
        <p:spPr>
          <a:xfrm>
            <a:off x="451088" y="480253"/>
            <a:ext cx="8229600" cy="562074"/>
          </a:xfrm>
        </p:spPr>
        <p:txBody>
          <a:bodyPr/>
          <a:lstStyle/>
          <a:p>
            <a:r>
              <a:rPr kumimoji="1" lang="ja-JP" altLang="en-US" sz="1800" b="1" dirty="0">
                <a:ea typeface="游ゴシック" panose="020B0400000000000000" pitchFamily="50" charset="-128"/>
              </a:rPr>
              <a:t>～</a:t>
            </a:r>
            <a:r>
              <a:rPr lang="ja-JP" altLang="en-US" sz="1800" b="1" dirty="0">
                <a:ea typeface="游ゴシック" panose="020B0400000000000000" pitchFamily="50" charset="-128"/>
              </a:rPr>
              <a:t>加速する臨床開発の国際化</a:t>
            </a:r>
            <a:r>
              <a:rPr kumimoji="1" lang="ja-JP" altLang="en-US" sz="1800" b="1" dirty="0">
                <a:ea typeface="游ゴシック" panose="020B0400000000000000" pitchFamily="50" charset="-128"/>
              </a:rPr>
              <a:t>～</a:t>
            </a:r>
            <a:br>
              <a:rPr kumimoji="1" lang="en-US" altLang="ja-JP" sz="1800" b="1" dirty="0">
                <a:ea typeface="游ゴシック" panose="020B0400000000000000" pitchFamily="50" charset="-128"/>
              </a:rPr>
            </a:br>
            <a:r>
              <a:rPr kumimoji="1" lang="ja-JP" altLang="en-US" sz="2800" b="1" dirty="0">
                <a:ea typeface="游ゴシック" panose="020B0400000000000000" pitchFamily="50" charset="-128"/>
              </a:rPr>
              <a:t>日本の治験にいま求められること</a:t>
            </a:r>
            <a:endParaRPr kumimoji="1" lang="ja-JP" altLang="en-US" sz="1800" b="1" dirty="0">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C3481C5D-903A-45B4-897B-A2FE1BF9DE09}"/>
              </a:ext>
            </a:extLst>
          </p:cNvPr>
          <p:cNvSpPr>
            <a:spLocks noGrp="1"/>
          </p:cNvSpPr>
          <p:nvPr>
            <p:ph type="sldNum" sz="quarter" idx="12"/>
          </p:nvPr>
        </p:nvSpPr>
        <p:spPr>
          <a:xfrm>
            <a:off x="6876256" y="6419651"/>
            <a:ext cx="2133600" cy="476250"/>
          </a:xfrm>
        </p:spPr>
        <p:txBody>
          <a:bodyPr/>
          <a:lstStyle/>
          <a:p>
            <a:pPr>
              <a:defRPr/>
            </a:pPr>
            <a:fld id="{D3F69FE2-FE40-4060-BD90-5799B4FE588D}" type="slidenum">
              <a:rPr lang="en-US" altLang="ja-JP" smtClean="0"/>
              <a:pPr>
                <a:defRPr/>
              </a:pPr>
              <a:t>6</a:t>
            </a:fld>
            <a:endParaRPr lang="en-US" altLang="ja-JP" dirty="0"/>
          </a:p>
        </p:txBody>
      </p:sp>
      <p:sp>
        <p:nvSpPr>
          <p:cNvPr id="31" name="スライド番号プレースホルダー 1">
            <a:extLst>
              <a:ext uri="{FF2B5EF4-FFF2-40B4-BE49-F238E27FC236}">
                <a16:creationId xmlns:a16="http://schemas.microsoft.com/office/drawing/2014/main" id="{EFE17214-5237-4304-9733-20072B4793D7}"/>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283301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931BF-93AB-40D9-8CA4-8A7B18D0B839}"/>
              </a:ext>
            </a:extLst>
          </p:cNvPr>
          <p:cNvSpPr>
            <a:spLocks noGrp="1"/>
          </p:cNvSpPr>
          <p:nvPr>
            <p:ph type="title"/>
          </p:nvPr>
        </p:nvSpPr>
        <p:spPr>
          <a:xfrm>
            <a:off x="457200" y="404664"/>
            <a:ext cx="8229600" cy="562074"/>
          </a:xfrm>
        </p:spPr>
        <p:txBody>
          <a:bodyPr/>
          <a:lstStyle/>
          <a:p>
            <a:r>
              <a:rPr lang="ja-JP" altLang="en-US" sz="2800" dirty="0"/>
              <a:t>モニタリング業務の</a:t>
            </a:r>
            <a:r>
              <a:rPr lang="en-US" altLang="ja-JP" sz="2800" dirty="0"/>
              <a:t>Principle</a:t>
            </a:r>
            <a:r>
              <a:rPr lang="ja-JP" altLang="en-US" sz="2800" dirty="0"/>
              <a:t>（あるべき姿）</a:t>
            </a:r>
            <a:endParaRPr kumimoji="1" lang="ja-JP" altLang="en-US" sz="2800" dirty="0"/>
          </a:p>
        </p:txBody>
      </p:sp>
      <p:sp>
        <p:nvSpPr>
          <p:cNvPr id="3" name="コンテンツ プレースホルダー 2">
            <a:extLst>
              <a:ext uri="{FF2B5EF4-FFF2-40B4-BE49-F238E27FC236}">
                <a16:creationId xmlns:a16="http://schemas.microsoft.com/office/drawing/2014/main" id="{6F324B10-9688-43D4-85A7-9A2CB32A4130}"/>
              </a:ext>
            </a:extLst>
          </p:cNvPr>
          <p:cNvSpPr>
            <a:spLocks noGrp="1"/>
          </p:cNvSpPr>
          <p:nvPr>
            <p:ph idx="1"/>
          </p:nvPr>
        </p:nvSpPr>
        <p:spPr>
          <a:xfrm>
            <a:off x="385192" y="1379909"/>
            <a:ext cx="8435280" cy="4713387"/>
          </a:xfrm>
        </p:spPr>
        <p:txBody>
          <a:bodyPr/>
          <a:lstStyle/>
          <a:p>
            <a:pPr marL="0" indent="0">
              <a:buNone/>
            </a:pPr>
            <a:r>
              <a:rPr kumimoji="1" lang="ja-JP" altLang="en-US" sz="1800" dirty="0">
                <a:solidFill>
                  <a:srgbClr val="FF0000"/>
                </a:solidFill>
              </a:rPr>
              <a:t>基本理念</a:t>
            </a:r>
            <a:r>
              <a:rPr kumimoji="1" lang="ja-JP" altLang="en-US" sz="1400" b="1" dirty="0"/>
              <a:t>（モニタリング業務を行う目的であり，モニタリング業務の根底にある基本的な考え）</a:t>
            </a:r>
            <a:endParaRPr kumimoji="1" lang="en-US" altLang="ja-JP" sz="1400" b="1" dirty="0"/>
          </a:p>
          <a:p>
            <a:pPr marL="0" indent="0">
              <a:buNone/>
            </a:pPr>
            <a:r>
              <a:rPr kumimoji="1" lang="ja-JP" altLang="en-US" sz="1600" dirty="0"/>
              <a:t>私たちモニターは，高い倫理観を持ち，信頼性が確保されたデータを収集することで，より良い</a:t>
            </a:r>
            <a:br>
              <a:rPr kumimoji="1" lang="en-US" altLang="ja-JP" sz="1600" dirty="0"/>
            </a:br>
            <a:r>
              <a:rPr kumimoji="1" lang="ja-JP" altLang="en-US" sz="1600" dirty="0"/>
              <a:t>医薬品を</a:t>
            </a:r>
            <a:r>
              <a:rPr kumimoji="1" lang="en-US" altLang="ja-JP" sz="1600" dirty="0"/>
              <a:t>1</a:t>
            </a:r>
            <a:r>
              <a:rPr kumimoji="1" lang="ja-JP" altLang="en-US" sz="1600" dirty="0"/>
              <a:t>日も早く患者さんに届けることに貢献します</a:t>
            </a:r>
            <a:endParaRPr kumimoji="1" lang="en-US" altLang="ja-JP" sz="1600" dirty="0"/>
          </a:p>
          <a:p>
            <a:pPr marL="0" indent="0">
              <a:buNone/>
            </a:pPr>
            <a:endParaRPr kumimoji="1" lang="en-US" altLang="ja-JP" sz="1200" dirty="0"/>
          </a:p>
          <a:p>
            <a:pPr marL="0" indent="0">
              <a:buNone/>
            </a:pPr>
            <a:r>
              <a:rPr lang="ja-JP" altLang="en-US" sz="1800" dirty="0">
                <a:solidFill>
                  <a:srgbClr val="FF0000"/>
                </a:solidFill>
              </a:rPr>
              <a:t>共有する価値観</a:t>
            </a:r>
            <a:r>
              <a:rPr lang="ja-JP" altLang="en-US" sz="1400" b="1" dirty="0"/>
              <a:t>（モニターが意識し優先すべき価値の高い視点であり，基本理念から行動基準に落とし</a:t>
            </a:r>
            <a:br>
              <a:rPr lang="en-US" altLang="ja-JP" sz="1400" b="1" dirty="0"/>
            </a:br>
            <a:r>
              <a:rPr lang="ja-JP" altLang="en-US" sz="1400" b="1" dirty="0"/>
              <a:t>　　　　　　　　　　　　　　込む際に大切にしたいもの）</a:t>
            </a:r>
            <a:endParaRPr lang="en-US" altLang="ja-JP" sz="1400" b="1" dirty="0"/>
          </a:p>
          <a:p>
            <a:pPr>
              <a:buFont typeface="Arial" panose="020B0604020202020204" pitchFamily="34" charset="0"/>
              <a:buChar char="•"/>
            </a:pPr>
            <a:r>
              <a:rPr kumimoji="1" lang="ja-JP" altLang="en-US" sz="1600" dirty="0"/>
              <a:t>高い倫理観に基づき判断・行動すること</a:t>
            </a:r>
            <a:endParaRPr kumimoji="1" lang="en-US" altLang="ja-JP" sz="1600" dirty="0"/>
          </a:p>
          <a:p>
            <a:pPr>
              <a:buFont typeface="Arial" panose="020B0604020202020204" pitchFamily="34" charset="0"/>
              <a:buChar char="•"/>
            </a:pPr>
            <a:r>
              <a:rPr lang="ja-JP" altLang="en-US" sz="1600" dirty="0"/>
              <a:t>治験の科学的な質と成績の信頼性を確保すること</a:t>
            </a:r>
            <a:endParaRPr lang="en-US" altLang="ja-JP" sz="1600" dirty="0"/>
          </a:p>
          <a:p>
            <a:pPr>
              <a:buFont typeface="Arial" panose="020B0604020202020204" pitchFamily="34" charset="0"/>
              <a:buChar char="•"/>
            </a:pPr>
            <a:r>
              <a:rPr kumimoji="1" lang="ja-JP" altLang="en-US" sz="1600" dirty="0"/>
              <a:t>実施医療機関とともに治験環境の向上に取り組むこと</a:t>
            </a:r>
            <a:endParaRPr kumimoji="1" lang="en-US" altLang="ja-JP" sz="1600" dirty="0"/>
          </a:p>
          <a:p>
            <a:pPr marL="0" indent="0">
              <a:buNone/>
            </a:pPr>
            <a:endParaRPr lang="en-US" altLang="ja-JP" sz="1200" dirty="0"/>
          </a:p>
          <a:p>
            <a:pPr marL="0" indent="0">
              <a:buNone/>
            </a:pPr>
            <a:r>
              <a:rPr kumimoji="1" lang="ja-JP" altLang="en-US" sz="1800" dirty="0">
                <a:solidFill>
                  <a:srgbClr val="FF0000"/>
                </a:solidFill>
              </a:rPr>
              <a:t>行動基準</a:t>
            </a:r>
            <a:r>
              <a:rPr kumimoji="1" lang="ja-JP" altLang="en-US" sz="1400" b="1" dirty="0"/>
              <a:t>（基本理念及び共有する価値観を満たすための基本となる行動）</a:t>
            </a:r>
            <a:endParaRPr kumimoji="1" lang="en-US" altLang="ja-JP" sz="1400" b="1" dirty="0"/>
          </a:p>
          <a:p>
            <a:pPr marL="457200" indent="-457200">
              <a:buFont typeface="+mj-lt"/>
              <a:buAutoNum type="arabicPeriod"/>
            </a:pPr>
            <a:r>
              <a:rPr kumimoji="1" lang="en-US" altLang="ja-JP" sz="1600" dirty="0"/>
              <a:t>GCP</a:t>
            </a:r>
            <a:r>
              <a:rPr kumimoji="1" lang="ja-JP" altLang="en-US" sz="1600" dirty="0"/>
              <a:t>の本質を見極め，本当に大事な事項に焦点をあて，判断・行動します</a:t>
            </a:r>
            <a:endParaRPr kumimoji="1" lang="en-US" altLang="ja-JP" sz="1600" dirty="0"/>
          </a:p>
          <a:p>
            <a:pPr marL="457200" indent="-457200">
              <a:buFont typeface="+mj-lt"/>
              <a:buAutoNum type="arabicPeriod"/>
            </a:pPr>
            <a:r>
              <a:rPr lang="ja-JP" altLang="en-US" sz="1600" dirty="0"/>
              <a:t>被験者の保護を最優先にモニタリングを実施します</a:t>
            </a:r>
            <a:endParaRPr lang="en-US" altLang="ja-JP" sz="1600" dirty="0"/>
          </a:p>
          <a:p>
            <a:pPr marL="457200" indent="-457200">
              <a:buFont typeface="+mj-lt"/>
              <a:buAutoNum type="arabicPeriod"/>
            </a:pPr>
            <a:r>
              <a:rPr kumimoji="1" lang="ja-JP" altLang="en-US" sz="1600" dirty="0"/>
              <a:t>治験データの科学的な質や信頼性確保の担い手としての自覚を持ち，モニタリングを実施</a:t>
            </a:r>
            <a:br>
              <a:rPr kumimoji="1" lang="en-US" altLang="ja-JP" sz="1600" dirty="0"/>
            </a:br>
            <a:r>
              <a:rPr kumimoji="1" lang="ja-JP" altLang="en-US" sz="1600" dirty="0"/>
              <a:t>します</a:t>
            </a:r>
            <a:endParaRPr kumimoji="1" lang="en-US" altLang="ja-JP" sz="1600" dirty="0"/>
          </a:p>
          <a:p>
            <a:pPr marL="457200" indent="-457200">
              <a:buFont typeface="+mj-lt"/>
              <a:buAutoNum type="arabicPeriod"/>
            </a:pPr>
            <a:r>
              <a:rPr lang="ja-JP" altLang="en-US" sz="1600" dirty="0"/>
              <a:t>いつでも公正・正直で責任感のある行動を心がけ，実施医療機関との信頼関係を築きます</a:t>
            </a:r>
            <a:endParaRPr lang="en-US" altLang="ja-JP" sz="1600" dirty="0"/>
          </a:p>
          <a:p>
            <a:pPr marL="457200" indent="-457200">
              <a:buFont typeface="+mj-lt"/>
              <a:buAutoNum type="arabicPeriod"/>
            </a:pPr>
            <a:r>
              <a:rPr kumimoji="1" lang="ja-JP" altLang="en-US" sz="1600" dirty="0"/>
              <a:t>実施医療機関に対し，適切かつ迅速な情報提供を行います</a:t>
            </a:r>
            <a:endParaRPr kumimoji="1" lang="en-US" altLang="ja-JP" sz="1600" dirty="0"/>
          </a:p>
          <a:p>
            <a:pPr marL="457200" indent="-457200">
              <a:buFont typeface="+mj-lt"/>
              <a:buAutoNum type="arabicPeriod"/>
            </a:pPr>
            <a:r>
              <a:rPr lang="ja-JP" altLang="en-US" sz="1600" dirty="0"/>
              <a:t>実施医療機関に対し，不必要・過剰な要求は行いません</a:t>
            </a:r>
            <a:endParaRPr lang="en-US" altLang="ja-JP" sz="1600" dirty="0"/>
          </a:p>
          <a:p>
            <a:pPr marL="457200" indent="-457200">
              <a:buFont typeface="+mj-lt"/>
              <a:buAutoNum type="arabicPeriod"/>
            </a:pPr>
            <a:r>
              <a:rPr kumimoji="1" lang="ja-JP" altLang="en-US" sz="1600" dirty="0"/>
              <a:t>実施医療機関とともに，リスクの最小化を図ります</a:t>
            </a:r>
            <a:endParaRPr kumimoji="1" lang="en-US" altLang="ja-JP" sz="1600" dirty="0"/>
          </a:p>
        </p:txBody>
      </p:sp>
      <p:sp>
        <p:nvSpPr>
          <p:cNvPr id="5" name="テキスト ボックス 4">
            <a:extLst>
              <a:ext uri="{FF2B5EF4-FFF2-40B4-BE49-F238E27FC236}">
                <a16:creationId xmlns:a16="http://schemas.microsoft.com/office/drawing/2014/main" id="{32BE6981-D8C5-489E-8BD5-33AF472B5F0C}"/>
              </a:ext>
            </a:extLst>
          </p:cNvPr>
          <p:cNvSpPr txBox="1"/>
          <p:nvPr/>
        </p:nvSpPr>
        <p:spPr>
          <a:xfrm>
            <a:off x="4945923" y="950148"/>
            <a:ext cx="3746538" cy="307777"/>
          </a:xfrm>
          <a:prstGeom prst="rect">
            <a:avLst/>
          </a:prstGeom>
          <a:noFill/>
        </p:spPr>
        <p:txBody>
          <a:bodyPr wrap="none" rtlCol="0">
            <a:spAutoFit/>
          </a:bodyPr>
          <a:lstStyle/>
          <a:p>
            <a:r>
              <a:rPr kumimoji="1" lang="ja-JP" altLang="en-US" sz="1400" dirty="0"/>
              <a:t>製薬協：</a:t>
            </a:r>
            <a:r>
              <a:rPr kumimoji="1" lang="en-US" altLang="ja-JP" sz="1400" dirty="0"/>
              <a:t>2016</a:t>
            </a:r>
            <a:r>
              <a:rPr kumimoji="1" lang="ja-JP" altLang="en-US" sz="1400" dirty="0"/>
              <a:t>年タスクフォース</a:t>
            </a:r>
            <a:r>
              <a:rPr kumimoji="1" lang="en-US" altLang="ja-JP" sz="1400" dirty="0"/>
              <a:t>3</a:t>
            </a:r>
            <a:r>
              <a:rPr kumimoji="1" lang="ja-JP" altLang="en-US" sz="1400" dirty="0"/>
              <a:t>成果物より引用</a:t>
            </a:r>
          </a:p>
        </p:txBody>
      </p:sp>
      <p:sp>
        <p:nvSpPr>
          <p:cNvPr id="6" name="スライド番号プレースホルダー 5">
            <a:extLst>
              <a:ext uri="{FF2B5EF4-FFF2-40B4-BE49-F238E27FC236}">
                <a16:creationId xmlns:a16="http://schemas.microsoft.com/office/drawing/2014/main" id="{577C782E-8206-47E0-9EDC-FDF404DA8DD6}"/>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7</a:t>
            </a:fld>
            <a:endParaRPr lang="en-US" altLang="ja-JP" dirty="0"/>
          </a:p>
        </p:txBody>
      </p:sp>
      <p:sp>
        <p:nvSpPr>
          <p:cNvPr id="8" name="スライド番号プレースホルダー 1">
            <a:extLst>
              <a:ext uri="{FF2B5EF4-FFF2-40B4-BE49-F238E27FC236}">
                <a16:creationId xmlns:a16="http://schemas.microsoft.com/office/drawing/2014/main" id="{51BDEB85-7948-468B-817C-55EBC87AD215}"/>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127889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931BF-93AB-40D9-8CA4-8A7B18D0B839}"/>
              </a:ext>
            </a:extLst>
          </p:cNvPr>
          <p:cNvSpPr>
            <a:spLocks noGrp="1"/>
          </p:cNvSpPr>
          <p:nvPr>
            <p:ph type="title"/>
          </p:nvPr>
        </p:nvSpPr>
        <p:spPr>
          <a:xfrm>
            <a:off x="457200" y="404664"/>
            <a:ext cx="8229600" cy="562074"/>
          </a:xfrm>
        </p:spPr>
        <p:txBody>
          <a:bodyPr/>
          <a:lstStyle/>
          <a:p>
            <a:r>
              <a:rPr lang="ja-JP" altLang="en-US" sz="2800" dirty="0"/>
              <a:t>モニタリング業務の</a:t>
            </a:r>
            <a:r>
              <a:rPr lang="en-US" altLang="ja-JP" sz="2800" dirty="0"/>
              <a:t>Principle</a:t>
            </a:r>
            <a:r>
              <a:rPr lang="ja-JP" altLang="en-US" sz="2800" dirty="0"/>
              <a:t>（あるべき姿）</a:t>
            </a:r>
            <a:br>
              <a:rPr lang="en-US" altLang="ja-JP" sz="2800" dirty="0"/>
            </a:br>
            <a:r>
              <a:rPr lang="ja-JP" altLang="en-US" sz="2800" dirty="0"/>
              <a:t>～　</a:t>
            </a:r>
            <a:r>
              <a:rPr lang="en-US" altLang="ja-JP" sz="2400" dirty="0"/>
              <a:t>R&amp;D</a:t>
            </a:r>
            <a:r>
              <a:rPr lang="ja-JP" altLang="en-US" sz="2400" dirty="0"/>
              <a:t> </a:t>
            </a:r>
            <a:r>
              <a:rPr lang="en-US" altLang="ja-JP" sz="2400" dirty="0"/>
              <a:t>Head</a:t>
            </a:r>
            <a:r>
              <a:rPr lang="ja-JP" altLang="en-US" sz="2400" dirty="0"/>
              <a:t> </a:t>
            </a:r>
            <a:r>
              <a:rPr lang="en-US" altLang="ja-JP" sz="2400" dirty="0"/>
              <a:t>Club</a:t>
            </a:r>
            <a:r>
              <a:rPr lang="ja-JP" altLang="en-US" sz="2400" dirty="0"/>
              <a:t> </a:t>
            </a:r>
            <a:r>
              <a:rPr lang="en-US" altLang="ja-JP" sz="2400" dirty="0"/>
              <a:t>WG 2</a:t>
            </a:r>
            <a:r>
              <a:rPr lang="ja-JP" altLang="en-US" sz="2400" dirty="0"/>
              <a:t>追加　～</a:t>
            </a:r>
            <a:endParaRPr kumimoji="1" lang="ja-JP" altLang="en-US" sz="2800" dirty="0"/>
          </a:p>
        </p:txBody>
      </p:sp>
      <p:sp>
        <p:nvSpPr>
          <p:cNvPr id="3" name="コンテンツ プレースホルダー 2">
            <a:extLst>
              <a:ext uri="{FF2B5EF4-FFF2-40B4-BE49-F238E27FC236}">
                <a16:creationId xmlns:a16="http://schemas.microsoft.com/office/drawing/2014/main" id="{6F324B10-9688-43D4-85A7-9A2CB32A4130}"/>
              </a:ext>
            </a:extLst>
          </p:cNvPr>
          <p:cNvSpPr>
            <a:spLocks noGrp="1"/>
          </p:cNvSpPr>
          <p:nvPr>
            <p:ph idx="1"/>
          </p:nvPr>
        </p:nvSpPr>
        <p:spPr>
          <a:xfrm>
            <a:off x="590872" y="1379909"/>
            <a:ext cx="8229600" cy="1977083"/>
          </a:xfrm>
        </p:spPr>
        <p:txBody>
          <a:bodyPr/>
          <a:lstStyle/>
          <a:p>
            <a:pPr marL="0" indent="0">
              <a:buNone/>
            </a:pPr>
            <a:r>
              <a:rPr lang="en-US" altLang="ja-JP" sz="1800" dirty="0"/>
              <a:t>R&amp;D</a:t>
            </a:r>
            <a:r>
              <a:rPr lang="ja-JP" altLang="en-US" sz="1800" dirty="0"/>
              <a:t> </a:t>
            </a:r>
            <a:r>
              <a:rPr lang="en-US" altLang="ja-JP" sz="1800" dirty="0"/>
              <a:t>Head</a:t>
            </a:r>
            <a:r>
              <a:rPr lang="ja-JP" altLang="en-US" sz="1800" dirty="0"/>
              <a:t> </a:t>
            </a:r>
            <a:r>
              <a:rPr lang="en-US" altLang="ja-JP" sz="1800" dirty="0"/>
              <a:t>Club</a:t>
            </a:r>
            <a:r>
              <a:rPr lang="ja-JP" altLang="en-US" sz="1800" dirty="0"/>
              <a:t> </a:t>
            </a:r>
            <a:r>
              <a:rPr lang="en-US" altLang="ja-JP" sz="1800" dirty="0"/>
              <a:t>Working Group 2</a:t>
            </a:r>
            <a:r>
              <a:rPr lang="ja-JP" altLang="en-US" sz="1800" dirty="0"/>
              <a:t>として，以下を追加します．</a:t>
            </a:r>
            <a:endParaRPr lang="en-US" altLang="ja-JP" sz="1800" dirty="0"/>
          </a:p>
          <a:p>
            <a:pPr marL="0" indent="0">
              <a:buNone/>
            </a:pPr>
            <a:endParaRPr lang="en-US" altLang="ja-JP" sz="1200" dirty="0"/>
          </a:p>
          <a:p>
            <a:pPr marL="0" indent="0">
              <a:buNone/>
            </a:pPr>
            <a:r>
              <a:rPr lang="ja-JP" altLang="en-US" sz="1800" dirty="0">
                <a:solidFill>
                  <a:srgbClr val="FF0000"/>
                </a:solidFill>
              </a:rPr>
              <a:t>共有する価値観</a:t>
            </a:r>
            <a:endParaRPr lang="en-US" altLang="ja-JP" sz="1400" b="1" dirty="0">
              <a:solidFill>
                <a:srgbClr val="FF0000"/>
              </a:solidFill>
            </a:endParaRPr>
          </a:p>
          <a:p>
            <a:pPr>
              <a:buFont typeface="Arial" panose="020B0604020202020204" pitchFamily="34" charset="0"/>
              <a:buChar char="•"/>
            </a:pPr>
            <a:r>
              <a:rPr kumimoji="1" lang="ja-JP" altLang="en-US" sz="1600" dirty="0"/>
              <a:t>被験者がヒトであり，被験者の協力がなければ治験が成立しないこと</a:t>
            </a:r>
            <a:endParaRPr kumimoji="1" lang="en-US" altLang="ja-JP" sz="1600" dirty="0"/>
          </a:p>
          <a:p>
            <a:pPr marL="0" indent="0">
              <a:buNone/>
            </a:pPr>
            <a:endParaRPr lang="en-US" altLang="ja-JP" sz="1400" dirty="0"/>
          </a:p>
          <a:p>
            <a:pPr marL="0" indent="0">
              <a:buNone/>
            </a:pPr>
            <a:r>
              <a:rPr kumimoji="1" lang="ja-JP" altLang="en-US" sz="1800" dirty="0">
                <a:solidFill>
                  <a:srgbClr val="FF0000"/>
                </a:solidFill>
              </a:rPr>
              <a:t>行動基準</a:t>
            </a:r>
            <a:endParaRPr kumimoji="1" lang="en-US" altLang="ja-JP" sz="1800" dirty="0">
              <a:solidFill>
                <a:srgbClr val="FF0000"/>
              </a:solidFill>
            </a:endParaRPr>
          </a:p>
          <a:p>
            <a:r>
              <a:rPr lang="ja-JP" altLang="en-US" sz="1600" dirty="0"/>
              <a:t>被験者への感謝と思いやりの気持ちを忘れず，被験者の安全性を優先します</a:t>
            </a:r>
            <a:endParaRPr kumimoji="1" lang="en-US" altLang="ja-JP" sz="1600" dirty="0">
              <a:highlight>
                <a:srgbClr val="FFFF00"/>
              </a:highlight>
            </a:endParaRPr>
          </a:p>
        </p:txBody>
      </p:sp>
      <p:sp>
        <p:nvSpPr>
          <p:cNvPr id="6" name="スライド番号プレースホルダー 5">
            <a:extLst>
              <a:ext uri="{FF2B5EF4-FFF2-40B4-BE49-F238E27FC236}">
                <a16:creationId xmlns:a16="http://schemas.microsoft.com/office/drawing/2014/main" id="{577C782E-8206-47E0-9EDC-FDF404DA8DD6}"/>
              </a:ext>
            </a:extLst>
          </p:cNvPr>
          <p:cNvSpPr>
            <a:spLocks noGrp="1"/>
          </p:cNvSpPr>
          <p:nvPr>
            <p:ph type="sldNum" sz="quarter" idx="12"/>
          </p:nvPr>
        </p:nvSpPr>
        <p:spPr>
          <a:xfrm>
            <a:off x="6877050" y="6453336"/>
            <a:ext cx="2133600" cy="476250"/>
          </a:xfrm>
        </p:spPr>
        <p:txBody>
          <a:bodyPr/>
          <a:lstStyle/>
          <a:p>
            <a:pPr>
              <a:defRPr/>
            </a:pPr>
            <a:fld id="{D3F69FE2-FE40-4060-BD90-5799B4FE588D}" type="slidenum">
              <a:rPr lang="en-US" altLang="ja-JP" smtClean="0"/>
              <a:pPr>
                <a:defRPr/>
              </a:pPr>
              <a:t>8</a:t>
            </a:fld>
            <a:endParaRPr lang="en-US" altLang="ja-JP" dirty="0"/>
          </a:p>
        </p:txBody>
      </p:sp>
      <p:sp>
        <p:nvSpPr>
          <p:cNvPr id="8" name="吹き出し: 角を丸めた四角形 7">
            <a:extLst>
              <a:ext uri="{FF2B5EF4-FFF2-40B4-BE49-F238E27FC236}">
                <a16:creationId xmlns:a16="http://schemas.microsoft.com/office/drawing/2014/main" id="{6A325000-2ECE-44C6-9883-760B3EB00415}"/>
              </a:ext>
            </a:extLst>
          </p:cNvPr>
          <p:cNvSpPr/>
          <p:nvPr/>
        </p:nvSpPr>
        <p:spPr>
          <a:xfrm>
            <a:off x="592494" y="3753036"/>
            <a:ext cx="8227977" cy="2315222"/>
          </a:xfrm>
          <a:prstGeom prst="wedgeRoundRectCallout">
            <a:avLst>
              <a:gd name="adj1" fmla="val -49664"/>
              <a:gd name="adj2" fmla="val -14991"/>
              <a:gd name="adj3" fmla="val 16667"/>
            </a:avLst>
          </a:prstGeom>
          <a:solidFill>
            <a:srgbClr val="FFE7FF"/>
          </a:solidFill>
          <a:ln>
            <a:solidFill>
              <a:srgbClr val="FF3399"/>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600" dirty="0"/>
              <a:t>CRC</a:t>
            </a:r>
            <a:r>
              <a:rPr lang="ja-JP" altLang="en-US" sz="1600" dirty="0"/>
              <a:t>は患者さんに寄り添って対応する場面が多い一方で，</a:t>
            </a:r>
            <a:r>
              <a:rPr lang="en-US" altLang="ja-JP" sz="1600" dirty="0"/>
              <a:t>CRA</a:t>
            </a:r>
            <a:r>
              <a:rPr lang="ja-JP" altLang="en-US" sz="1600" dirty="0"/>
              <a:t>はデータ重視の対応になりがちです．しかし，</a:t>
            </a:r>
            <a:r>
              <a:rPr lang="en-US" altLang="ja-JP" sz="1600" dirty="0"/>
              <a:t>CRA</a:t>
            </a:r>
            <a:r>
              <a:rPr lang="ja-JP" altLang="en-US" sz="1600" dirty="0"/>
              <a:t>も一度 「自分事」 として考えてみる必要があります．</a:t>
            </a:r>
            <a:endParaRPr lang="en-US" altLang="ja-JP" sz="1600" dirty="0"/>
          </a:p>
          <a:p>
            <a:pPr marL="285750" indent="-285750">
              <a:buFont typeface="Arial" panose="020B0604020202020204" pitchFamily="34" charset="0"/>
              <a:buChar char="•"/>
            </a:pPr>
            <a:r>
              <a:rPr lang="ja-JP" altLang="en-US" sz="1600" dirty="0"/>
              <a:t>自分の家族がその疾患にかかった時，その治験への参加を勧められますか？</a:t>
            </a:r>
          </a:p>
          <a:p>
            <a:pPr marL="285750" indent="-285750">
              <a:buFont typeface="Arial" panose="020B0604020202020204" pitchFamily="34" charset="0"/>
              <a:buChar char="•"/>
            </a:pPr>
            <a:r>
              <a:rPr lang="ja-JP" altLang="en-US" sz="1600" dirty="0"/>
              <a:t>そのプロトコルに規定されている検査を受けるのが自分の家族だったとしたら，どう思いますか？</a:t>
            </a:r>
          </a:p>
          <a:p>
            <a:pPr marL="285750" indent="-285750">
              <a:buFont typeface="Arial" panose="020B0604020202020204" pitchFamily="34" charset="0"/>
              <a:buChar char="•"/>
            </a:pPr>
            <a:r>
              <a:rPr lang="ja-JP" altLang="en-US" sz="1600" dirty="0"/>
              <a:t>患者さんの状態が悪化している時，重篤な有害事象が起きた時，その患者さんが自分の家族だったら，どう思いますか？</a:t>
            </a:r>
          </a:p>
        </p:txBody>
      </p:sp>
      <p:sp>
        <p:nvSpPr>
          <p:cNvPr id="4" name="テキスト ボックス 3">
            <a:extLst>
              <a:ext uri="{FF2B5EF4-FFF2-40B4-BE49-F238E27FC236}">
                <a16:creationId xmlns:a16="http://schemas.microsoft.com/office/drawing/2014/main" id="{6399B567-055C-4415-ADF3-F77908AE00D0}"/>
              </a:ext>
            </a:extLst>
          </p:cNvPr>
          <p:cNvSpPr txBox="1"/>
          <p:nvPr/>
        </p:nvSpPr>
        <p:spPr>
          <a:xfrm>
            <a:off x="3131840" y="6237312"/>
            <a:ext cx="5400600" cy="523220"/>
          </a:xfrm>
          <a:prstGeom prst="rect">
            <a:avLst/>
          </a:prstGeom>
          <a:noFill/>
        </p:spPr>
        <p:txBody>
          <a:bodyPr wrap="square" rtlCol="0">
            <a:spAutoFit/>
          </a:bodyPr>
          <a:lstStyle/>
          <a:p>
            <a:r>
              <a:rPr lang="ja-JP" altLang="en-US" sz="1400" dirty="0"/>
              <a:t>参考　：　患者さんの思いを知るきっかけに・・・</a:t>
            </a:r>
            <a:endParaRPr lang="en-US" altLang="ja-JP" sz="1400" dirty="0"/>
          </a:p>
          <a:p>
            <a:r>
              <a:rPr lang="ja-JP" altLang="ja-JP" sz="1400" dirty="0"/>
              <a:t>ディペックス・ジャパンの「語りデータベース」</a:t>
            </a:r>
            <a:r>
              <a:rPr lang="en-US" altLang="ja-JP" sz="1400" dirty="0"/>
              <a:t> </a:t>
            </a:r>
            <a:r>
              <a:rPr lang="en-US" altLang="ja-JP" sz="1400" u="sng" dirty="0">
                <a:hlinkClick r:id="rId3"/>
              </a:rPr>
              <a:t>https://www.dipex-j.org/</a:t>
            </a:r>
            <a:endParaRPr lang="en-US" altLang="ja-JP" sz="1400" u="sng" dirty="0"/>
          </a:p>
        </p:txBody>
      </p:sp>
      <p:sp>
        <p:nvSpPr>
          <p:cNvPr id="7" name="スライド番号プレースホルダー 1">
            <a:extLst>
              <a:ext uri="{FF2B5EF4-FFF2-40B4-BE49-F238E27FC236}">
                <a16:creationId xmlns:a16="http://schemas.microsoft.com/office/drawing/2014/main" id="{C9F182EC-C71C-4B4D-97A0-DDEB584182E8}"/>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399120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80D66C4-EDED-4B8A-9A15-C703A5D5E1D6}"/>
              </a:ext>
            </a:extLst>
          </p:cNvPr>
          <p:cNvSpPr>
            <a:spLocks noGrp="1"/>
          </p:cNvSpPr>
          <p:nvPr>
            <p:ph idx="1"/>
          </p:nvPr>
        </p:nvSpPr>
        <p:spPr>
          <a:xfrm>
            <a:off x="609600" y="1412776"/>
            <a:ext cx="8091644" cy="4641379"/>
          </a:xfrm>
        </p:spPr>
        <p:txBody>
          <a:bodyPr/>
          <a:lstStyle/>
          <a:p>
            <a:pPr marL="0" indent="0">
              <a:lnSpc>
                <a:spcPts val="2500"/>
              </a:lnSpc>
              <a:buClr>
                <a:srgbClr val="C00000"/>
              </a:buClr>
              <a:buNone/>
            </a:pPr>
            <a:r>
              <a:rPr lang="ja-JP" altLang="en-US" sz="1800" dirty="0">
                <a:ea typeface="游ゴシック" panose="020B0400000000000000" pitchFamily="50" charset="-128"/>
              </a:rPr>
              <a:t>「モニタリング業務の</a:t>
            </a:r>
            <a:r>
              <a:rPr lang="en-US" altLang="ja-JP" sz="1800" dirty="0">
                <a:ea typeface="游ゴシック" panose="020B0400000000000000" pitchFamily="50" charset="-128"/>
              </a:rPr>
              <a:t>Principle</a:t>
            </a:r>
            <a:r>
              <a:rPr lang="ja-JP" altLang="en-US" sz="1800" dirty="0">
                <a:ea typeface="游ゴシック" panose="020B0400000000000000" pitchFamily="50" charset="-128"/>
              </a:rPr>
              <a:t>（あるべき姿）」は</a:t>
            </a:r>
            <a:r>
              <a:rPr lang="en-US" altLang="ja-JP" sz="1800" dirty="0">
                <a:ea typeface="游ゴシック" panose="020B0400000000000000" pitchFamily="50" charset="-128"/>
              </a:rPr>
              <a:t>2016</a:t>
            </a:r>
            <a:r>
              <a:rPr lang="ja-JP" altLang="en-US" sz="1800" dirty="0">
                <a:ea typeface="游ゴシック" panose="020B0400000000000000" pitchFamily="50" charset="-128"/>
              </a:rPr>
              <a:t>年</a:t>
            </a:r>
            <a:r>
              <a:rPr lang="en-US" altLang="ja-JP" sz="1800" dirty="0">
                <a:ea typeface="游ゴシック" panose="020B0400000000000000" pitchFamily="50" charset="-128"/>
              </a:rPr>
              <a:t>8</a:t>
            </a:r>
            <a:r>
              <a:rPr lang="ja-JP" altLang="en-US" sz="1800" dirty="0">
                <a:ea typeface="游ゴシック" panose="020B0400000000000000" pitchFamily="50" charset="-128"/>
              </a:rPr>
              <a:t>月に公表されたものです．</a:t>
            </a:r>
            <a:r>
              <a:rPr lang="en-US" altLang="ja-JP" sz="1800" dirty="0">
                <a:ea typeface="游ゴシック" panose="020B0400000000000000" pitchFamily="50" charset="-128"/>
              </a:rPr>
              <a:t>4</a:t>
            </a:r>
            <a:r>
              <a:rPr lang="ja-JP" altLang="en-US" sz="1800" dirty="0">
                <a:ea typeface="游ゴシック" panose="020B0400000000000000" pitchFamily="50" charset="-128"/>
              </a:rPr>
              <a:t>年以上経過した現在でも現状に沿った内容となっているかを確認するために，本資料の</a:t>
            </a:r>
            <a:r>
              <a:rPr lang="en-US" altLang="ja-JP" sz="1800" dirty="0">
                <a:ea typeface="游ゴシック" panose="020B0400000000000000" pitchFamily="50" charset="-128"/>
              </a:rPr>
              <a:t>Case</a:t>
            </a:r>
            <a:r>
              <a:rPr lang="ja-JP" altLang="en-US" sz="1800" dirty="0">
                <a:ea typeface="游ゴシック" panose="020B0400000000000000" pitchFamily="50" charset="-128"/>
              </a:rPr>
              <a:t> </a:t>
            </a:r>
            <a:r>
              <a:rPr lang="en-US" altLang="ja-JP" sz="1800" dirty="0">
                <a:ea typeface="游ゴシック" panose="020B0400000000000000" pitchFamily="50" charset="-128"/>
              </a:rPr>
              <a:t>Study</a:t>
            </a:r>
            <a:r>
              <a:rPr lang="ja-JP" altLang="en-US" sz="1800" dirty="0">
                <a:ea typeface="游ゴシック" panose="020B0400000000000000" pitchFamily="50" charset="-128"/>
              </a:rPr>
              <a:t>に</a:t>
            </a:r>
            <a:r>
              <a:rPr lang="en-US" altLang="ja-JP" sz="1800" dirty="0">
                <a:ea typeface="游ゴシック" panose="020B0400000000000000" pitchFamily="50" charset="-128"/>
              </a:rPr>
              <a:t>R&amp;D</a:t>
            </a:r>
            <a:r>
              <a:rPr lang="ja-JP" altLang="en-US" sz="1800" dirty="0">
                <a:ea typeface="游ゴシック" panose="020B0400000000000000" pitchFamily="50" charset="-128"/>
              </a:rPr>
              <a:t> </a:t>
            </a:r>
            <a:r>
              <a:rPr lang="en-US" altLang="ja-JP" sz="1800" dirty="0">
                <a:ea typeface="游ゴシック" panose="020B0400000000000000" pitchFamily="50" charset="-128"/>
              </a:rPr>
              <a:t>Head</a:t>
            </a:r>
            <a:r>
              <a:rPr lang="ja-JP" altLang="en-US" sz="1800" dirty="0">
                <a:ea typeface="游ゴシック" panose="020B0400000000000000" pitchFamily="50" charset="-128"/>
              </a:rPr>
              <a:t> </a:t>
            </a:r>
            <a:r>
              <a:rPr lang="en-US" altLang="ja-JP" sz="1800" dirty="0">
                <a:ea typeface="游ゴシック" panose="020B0400000000000000" pitchFamily="50" charset="-128"/>
              </a:rPr>
              <a:t>Club</a:t>
            </a:r>
            <a:r>
              <a:rPr lang="ja-JP" altLang="en-US" sz="1800" dirty="0">
                <a:ea typeface="游ゴシック" panose="020B0400000000000000" pitchFamily="50" charset="-128"/>
              </a:rPr>
              <a:t> </a:t>
            </a:r>
            <a:r>
              <a:rPr lang="en-US" altLang="ja-JP" sz="1800" dirty="0">
                <a:ea typeface="游ゴシック" panose="020B0400000000000000" pitchFamily="50" charset="-128"/>
              </a:rPr>
              <a:t>WG 2</a:t>
            </a:r>
            <a:r>
              <a:rPr lang="ja-JP" altLang="en-US" sz="1800" dirty="0">
                <a:ea typeface="游ゴシック" panose="020B0400000000000000" pitchFamily="50" charset="-128"/>
              </a:rPr>
              <a:t> </a:t>
            </a:r>
            <a:r>
              <a:rPr lang="en-US" altLang="ja-JP" sz="1800" dirty="0">
                <a:ea typeface="游ゴシック" panose="020B0400000000000000" pitchFamily="50" charset="-128"/>
              </a:rPr>
              <a:t>Workshop</a:t>
            </a:r>
            <a:r>
              <a:rPr lang="ja-JP" altLang="en-US" sz="1800" dirty="0">
                <a:ea typeface="游ゴシック" panose="020B0400000000000000" pitchFamily="50" charset="-128"/>
              </a:rPr>
              <a:t>においてあげられた事例を追加し，</a:t>
            </a:r>
            <a:r>
              <a:rPr lang="en-US" altLang="ja-JP" sz="1800" dirty="0">
                <a:ea typeface="游ゴシック" panose="020B0400000000000000" pitchFamily="50" charset="-128"/>
              </a:rPr>
              <a:t>CRO</a:t>
            </a:r>
            <a:r>
              <a:rPr lang="ja-JP" altLang="en-US" sz="1800" dirty="0">
                <a:ea typeface="游ゴシック" panose="020B0400000000000000" pitchFamily="50" charset="-128"/>
              </a:rPr>
              <a:t>協会加盟会社及び</a:t>
            </a:r>
            <a:r>
              <a:rPr lang="en-US" altLang="ja-JP" sz="1800" dirty="0">
                <a:ea typeface="游ゴシック" panose="020B0400000000000000" pitchFamily="50" charset="-128"/>
              </a:rPr>
              <a:t>R&amp;D</a:t>
            </a:r>
            <a:r>
              <a:rPr lang="ja-JP" altLang="en-US" sz="1800" dirty="0">
                <a:ea typeface="游ゴシック" panose="020B0400000000000000" pitchFamily="50" charset="-128"/>
              </a:rPr>
              <a:t> </a:t>
            </a:r>
            <a:r>
              <a:rPr lang="en-US" altLang="ja-JP" sz="1800" dirty="0">
                <a:ea typeface="游ゴシック" panose="020B0400000000000000" pitchFamily="50" charset="-128"/>
              </a:rPr>
              <a:t>Head</a:t>
            </a:r>
            <a:r>
              <a:rPr lang="ja-JP" altLang="en-US" sz="1800" dirty="0">
                <a:ea typeface="游ゴシック" panose="020B0400000000000000" pitchFamily="50" charset="-128"/>
              </a:rPr>
              <a:t> </a:t>
            </a:r>
            <a:r>
              <a:rPr lang="en-US" altLang="ja-JP" sz="1800" dirty="0">
                <a:ea typeface="游ゴシック" panose="020B0400000000000000" pitchFamily="50" charset="-128"/>
              </a:rPr>
              <a:t>Club</a:t>
            </a:r>
            <a:r>
              <a:rPr lang="ja-JP" altLang="en-US" sz="1800" dirty="0">
                <a:ea typeface="游ゴシック" panose="020B0400000000000000" pitchFamily="50" charset="-128"/>
              </a:rPr>
              <a:t>加盟会社の協力を得，起こりうる可能性についてのアンケート調査を実施しました．</a:t>
            </a:r>
            <a:br>
              <a:rPr lang="en-US" altLang="ja-JP" sz="1800" dirty="0">
                <a:ea typeface="游ゴシック" panose="020B0400000000000000" pitchFamily="50" charset="-128"/>
              </a:rPr>
            </a:br>
            <a:r>
              <a:rPr lang="ja-JP" altLang="en-US" sz="1800" dirty="0">
                <a:ea typeface="游ゴシック" panose="020B0400000000000000" pitchFamily="50" charset="-128"/>
              </a:rPr>
              <a:t>その結果，大きく分けて２つの課題があることを改めて確認しました．</a:t>
            </a:r>
            <a:endParaRPr lang="en-US" altLang="ja-JP" sz="1800" dirty="0">
              <a:ea typeface="游ゴシック" panose="020B0400000000000000" pitchFamily="50" charset="-128"/>
            </a:endParaRPr>
          </a:p>
          <a:p>
            <a:pPr marL="0" indent="0">
              <a:buClr>
                <a:srgbClr val="C00000"/>
              </a:buClr>
              <a:buNone/>
            </a:pPr>
            <a:r>
              <a:rPr lang="en-US" altLang="ja-JP" sz="1600" dirty="0">
                <a:ea typeface="游ゴシック" panose="020B0400000000000000" pitchFamily="50" charset="-128"/>
              </a:rPr>
              <a:t>※</a:t>
            </a:r>
            <a:r>
              <a:rPr lang="ja-JP" altLang="en-US" sz="1600" dirty="0">
                <a:ea typeface="游ゴシック" panose="020B0400000000000000" pitchFamily="50" charset="-128"/>
              </a:rPr>
              <a:t>調査項目は</a:t>
            </a:r>
            <a:r>
              <a:rPr lang="en-US" altLang="ja-JP" sz="1600" dirty="0">
                <a:ea typeface="游ゴシック" panose="020B0400000000000000" pitchFamily="50" charset="-128"/>
              </a:rPr>
              <a:t>Back Up</a:t>
            </a:r>
            <a:r>
              <a:rPr lang="ja-JP" altLang="en-US" sz="1600" dirty="0">
                <a:ea typeface="游ゴシック" panose="020B0400000000000000" pitchFamily="50" charset="-128"/>
              </a:rPr>
              <a:t>スライド参照</a:t>
            </a:r>
          </a:p>
          <a:p>
            <a:pPr marL="0" indent="0">
              <a:buClr>
                <a:srgbClr val="C00000"/>
              </a:buClr>
              <a:buNone/>
            </a:pPr>
            <a:endParaRPr lang="en-US" altLang="ja-JP" sz="2000" dirty="0">
              <a:ea typeface="游ゴシック" panose="020B0400000000000000" pitchFamily="50" charset="-128"/>
            </a:endParaRPr>
          </a:p>
          <a:p>
            <a:pPr marL="457200" indent="-457200">
              <a:buClr>
                <a:srgbClr val="FF0000"/>
              </a:buClr>
              <a:buFont typeface="+mj-lt"/>
              <a:buAutoNum type="arabicPeriod"/>
            </a:pPr>
            <a:r>
              <a:rPr lang="ja-JP" altLang="en-US" sz="2000" b="1" dirty="0">
                <a:solidFill>
                  <a:srgbClr val="FF0000"/>
                </a:solidFill>
                <a:ea typeface="游ゴシック" panose="020B0400000000000000" pitchFamily="50" charset="-128"/>
              </a:rPr>
              <a:t>依頼者の計画上・運営上の課題</a:t>
            </a:r>
            <a:endParaRPr lang="en-US" altLang="ja-JP" sz="2000" b="1" dirty="0">
              <a:solidFill>
                <a:srgbClr val="FF0000"/>
              </a:solidFill>
              <a:ea typeface="游ゴシック" panose="020B0400000000000000" pitchFamily="50" charset="-128"/>
            </a:endParaRPr>
          </a:p>
          <a:p>
            <a:pPr marL="457200" indent="-457200">
              <a:buClr>
                <a:srgbClr val="FF0000"/>
              </a:buClr>
              <a:buFont typeface="+mj-lt"/>
              <a:buAutoNum type="arabicPeriod"/>
            </a:pPr>
            <a:endParaRPr lang="en-US" altLang="ja-JP" sz="1400" b="1" dirty="0">
              <a:solidFill>
                <a:srgbClr val="FF0000"/>
              </a:solidFill>
              <a:ea typeface="游ゴシック" panose="020B0400000000000000" pitchFamily="50" charset="-128"/>
            </a:endParaRPr>
          </a:p>
          <a:p>
            <a:pPr marL="457200" indent="-457200">
              <a:buClr>
                <a:srgbClr val="FF0000"/>
              </a:buClr>
              <a:buFont typeface="+mj-lt"/>
              <a:buAutoNum type="arabicPeriod"/>
            </a:pPr>
            <a:r>
              <a:rPr lang="en-US" altLang="ja-JP" sz="2000" b="1" u="sng" dirty="0">
                <a:solidFill>
                  <a:srgbClr val="FF0000"/>
                </a:solidFill>
                <a:ea typeface="游ゴシック" panose="020B0400000000000000" pitchFamily="50" charset="-128"/>
              </a:rPr>
              <a:t>CRA</a:t>
            </a:r>
            <a:r>
              <a:rPr lang="ja-JP" altLang="en-US" sz="2000" b="1" u="sng" dirty="0">
                <a:solidFill>
                  <a:srgbClr val="FF0000"/>
                </a:solidFill>
                <a:ea typeface="游ゴシック" panose="020B0400000000000000" pitchFamily="50" charset="-128"/>
              </a:rPr>
              <a:t>の理解不足・知識不足・教育不足・経験不足に起因する課題</a:t>
            </a:r>
            <a:endParaRPr lang="en-US" altLang="ja-JP" sz="2000" b="1" u="sng" dirty="0">
              <a:solidFill>
                <a:srgbClr val="FF0000"/>
              </a:solidFill>
              <a:ea typeface="游ゴシック" panose="020B0400000000000000" pitchFamily="50" charset="-128"/>
            </a:endParaRPr>
          </a:p>
          <a:p>
            <a:pPr lvl="1">
              <a:lnSpc>
                <a:spcPct val="150000"/>
              </a:lnSpc>
              <a:buClr>
                <a:srgbClr val="C00000"/>
              </a:buClr>
              <a:buFont typeface="Wingdings" panose="05000000000000000000" pitchFamily="2" charset="2"/>
              <a:buChar char="l"/>
            </a:pPr>
            <a:r>
              <a:rPr lang="ja-JP" altLang="en-US" sz="1800" dirty="0">
                <a:ea typeface="游ゴシック" panose="020B0400000000000000" pitchFamily="50" charset="-128"/>
              </a:rPr>
              <a:t>オーバークオリティ</a:t>
            </a:r>
            <a:endParaRPr lang="en-US" altLang="ja-JP" sz="1800" dirty="0">
              <a:ea typeface="游ゴシック" panose="020B0400000000000000" pitchFamily="50" charset="-128"/>
            </a:endParaRPr>
          </a:p>
          <a:p>
            <a:pPr lvl="1">
              <a:buClr>
                <a:srgbClr val="C00000"/>
              </a:buClr>
              <a:buFont typeface="Wingdings" panose="05000000000000000000" pitchFamily="2" charset="2"/>
              <a:buChar char="l"/>
            </a:pPr>
            <a:r>
              <a:rPr lang="ja-JP" altLang="en-US" sz="1800" dirty="0">
                <a:ea typeface="游ゴシック" panose="020B0400000000000000" pitchFamily="50" charset="-128"/>
              </a:rPr>
              <a:t>コミュニケーションスキルの欠如　等</a:t>
            </a:r>
            <a:endParaRPr lang="en-US" altLang="ja-JP" sz="1800" dirty="0">
              <a:ea typeface="游ゴシック" panose="020B0400000000000000" pitchFamily="50" charset="-128"/>
            </a:endParaRPr>
          </a:p>
        </p:txBody>
      </p:sp>
      <p:sp>
        <p:nvSpPr>
          <p:cNvPr id="7" name="タイトル 1">
            <a:extLst>
              <a:ext uri="{FF2B5EF4-FFF2-40B4-BE49-F238E27FC236}">
                <a16:creationId xmlns:a16="http://schemas.microsoft.com/office/drawing/2014/main" id="{3C183110-1295-43A4-B85C-A83820F5BB63}"/>
              </a:ext>
            </a:extLst>
          </p:cNvPr>
          <p:cNvSpPr txBox="1">
            <a:spLocks/>
          </p:cNvSpPr>
          <p:nvPr/>
        </p:nvSpPr>
        <p:spPr bwMode="auto">
          <a:xfrm>
            <a:off x="539552" y="548680"/>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800" kern="0" dirty="0"/>
              <a:t>アンケート調査により再確認された課題</a:t>
            </a:r>
          </a:p>
        </p:txBody>
      </p:sp>
      <p:sp>
        <p:nvSpPr>
          <p:cNvPr id="15" name="スライド番号プレースホルダー 14">
            <a:extLst>
              <a:ext uri="{FF2B5EF4-FFF2-40B4-BE49-F238E27FC236}">
                <a16:creationId xmlns:a16="http://schemas.microsoft.com/office/drawing/2014/main" id="{7BABE7C7-4904-467D-BF40-0AA615ECAD07}"/>
              </a:ext>
            </a:extLst>
          </p:cNvPr>
          <p:cNvSpPr>
            <a:spLocks noGrp="1"/>
          </p:cNvSpPr>
          <p:nvPr>
            <p:ph type="sldNum" sz="quarter" idx="12"/>
          </p:nvPr>
        </p:nvSpPr>
        <p:spPr>
          <a:xfrm>
            <a:off x="6876256" y="6453336"/>
            <a:ext cx="2133600" cy="476250"/>
          </a:xfrm>
        </p:spPr>
        <p:txBody>
          <a:bodyPr/>
          <a:lstStyle/>
          <a:p>
            <a:pPr>
              <a:defRPr/>
            </a:pPr>
            <a:fld id="{D3F69FE2-FE40-4060-BD90-5799B4FE588D}" type="slidenum">
              <a:rPr lang="en-US" altLang="ja-JP" smtClean="0"/>
              <a:pPr>
                <a:defRPr/>
              </a:pPr>
              <a:t>9</a:t>
            </a:fld>
            <a:endParaRPr lang="en-US" altLang="ja-JP" dirty="0"/>
          </a:p>
        </p:txBody>
      </p:sp>
      <p:sp>
        <p:nvSpPr>
          <p:cNvPr id="2" name="四角形: 角を丸くする 1">
            <a:extLst>
              <a:ext uri="{FF2B5EF4-FFF2-40B4-BE49-F238E27FC236}">
                <a16:creationId xmlns:a16="http://schemas.microsoft.com/office/drawing/2014/main" id="{BBB67D6F-ADE7-4842-8E90-7C00291C6B70}"/>
              </a:ext>
            </a:extLst>
          </p:cNvPr>
          <p:cNvSpPr/>
          <p:nvPr/>
        </p:nvSpPr>
        <p:spPr>
          <a:xfrm>
            <a:off x="442756" y="3861048"/>
            <a:ext cx="8373616" cy="21931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8DD9CE3-F44F-4755-B4F9-FC42A715B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4957601"/>
            <a:ext cx="2005063" cy="1568405"/>
          </a:xfrm>
          <a:prstGeom prst="rect">
            <a:avLst/>
          </a:prstGeom>
        </p:spPr>
      </p:pic>
      <p:sp>
        <p:nvSpPr>
          <p:cNvPr id="8" name="スライド番号プレースホルダー 1">
            <a:extLst>
              <a:ext uri="{FF2B5EF4-FFF2-40B4-BE49-F238E27FC236}">
                <a16:creationId xmlns:a16="http://schemas.microsoft.com/office/drawing/2014/main" id="{5F883DF2-7E52-45AF-8E96-574435C0401E}"/>
              </a:ext>
            </a:extLst>
          </p:cNvPr>
          <p:cNvSpPr txBox="1">
            <a:spLocks noChangeArrowheads="1"/>
          </p:cNvSpPr>
          <p:nvPr/>
        </p:nvSpPr>
        <p:spPr bwMode="auto">
          <a:xfrm>
            <a:off x="0" y="0"/>
            <a:ext cx="1531938" cy="28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5000"/>
              </a:spcBef>
              <a:buFontTx/>
              <a:buNone/>
            </a:pPr>
            <a:r>
              <a:rPr lang="en-US" altLang="ja-JP" sz="1050" dirty="0">
                <a:latin typeface="游ゴシック" panose="020B0400000000000000" pitchFamily="50" charset="-128"/>
                <a:ea typeface="游ゴシック" panose="020B0400000000000000" pitchFamily="50" charset="-128"/>
                <a:cs typeface="Calibri" panose="020F0502020204030204" pitchFamily="34" charset="0"/>
              </a:rPr>
              <a:t>R&amp;D Head Club  2020</a:t>
            </a:r>
          </a:p>
        </p:txBody>
      </p:sp>
    </p:spTree>
    <p:extLst>
      <p:ext uri="{BB962C8B-B14F-4D97-AF65-F5344CB8AC3E}">
        <p14:creationId xmlns:p14="http://schemas.microsoft.com/office/powerpoint/2010/main" val="417442737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9D2B6C07955A49BE2436863524FE23" ma:contentTypeVersion="11" ma:contentTypeDescription="Create a new document." ma:contentTypeScope="" ma:versionID="a098b3c900ff9be01e253ece21705b4b">
  <xsd:schema xmlns:xsd="http://www.w3.org/2001/XMLSchema" xmlns:xs="http://www.w3.org/2001/XMLSchema" xmlns:p="http://schemas.microsoft.com/office/2006/metadata/properties" xmlns:ns3="3e262f27-ffdd-4080-9a87-d065f02b1979" xmlns:ns4="f501b0db-916b-4675-9c19-7592125da5f2" targetNamespace="http://schemas.microsoft.com/office/2006/metadata/properties" ma:root="true" ma:fieldsID="c8a95ba21b1f703608222669306417c5" ns3:_="" ns4:_="">
    <xsd:import namespace="3e262f27-ffdd-4080-9a87-d065f02b1979"/>
    <xsd:import namespace="f501b0db-916b-4675-9c19-7592125da5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62f27-ffdd-4080-9a87-d065f02b197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01b0db-916b-4675-9c19-7592125da5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0F8510A1-E292-4EAE-889A-03DC8E7E1D9C}">
  <ds:schemaRefs>
    <ds:schemaRef ds:uri="http://schemas.microsoft.com/sharepoint/v3/contenttype/forms"/>
  </ds:schemaRefs>
</ds:datastoreItem>
</file>

<file path=customXml/itemProps2.xml><?xml version="1.0" encoding="utf-8"?>
<ds:datastoreItem xmlns:ds="http://schemas.openxmlformats.org/officeDocument/2006/customXml" ds:itemID="{08FFD73E-DB7F-46C2-B73A-A0562CF8DAC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16D6C47-13B2-46A5-B4CD-E8F770804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262f27-ffdd-4080-9a87-d065f02b1979"/>
    <ds:schemaRef ds:uri="f501b0db-916b-4675-9c19-7592125da5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3B9540-3488-461A-9449-9B07FE41A78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6084</TotalTime>
  <Words>5013</Words>
  <Application>Microsoft Office PowerPoint</Application>
  <PresentationFormat>画面に合わせる (4:3)</PresentationFormat>
  <Paragraphs>537</Paragraphs>
  <Slides>25</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25</vt:i4>
      </vt:variant>
    </vt:vector>
  </HeadingPairs>
  <TitlesOfParts>
    <vt:vector size="34" baseType="lpstr">
      <vt:lpstr>Meiryo UI</vt:lpstr>
      <vt:lpstr>ＭＳ Ｐゴシック</vt:lpstr>
      <vt:lpstr>游ゴシック</vt:lpstr>
      <vt:lpstr>Arial</vt:lpstr>
      <vt:lpstr>Bahnschrift SemiBold</vt:lpstr>
      <vt:lpstr>Tahoma</vt:lpstr>
      <vt:lpstr>Wingdings</vt:lpstr>
      <vt:lpstr>標準デザイン</vt:lpstr>
      <vt:lpstr>1_標準デザイン</vt:lpstr>
      <vt:lpstr>モニタリング業務のPrinciple ～ あるべきCRAの姿 ～ CRA教育資料</vt:lpstr>
      <vt:lpstr>PowerPoint プレゼンテーション</vt:lpstr>
      <vt:lpstr>本資料の利用について</vt:lpstr>
      <vt:lpstr>モニタリング業務のPrinciple ～ あるべきCRAの姿 ～ CRA教育資料</vt:lpstr>
      <vt:lpstr>PowerPoint プレゼンテーション</vt:lpstr>
      <vt:lpstr>～加速する臨床開発の国際化～ 日本の治験にいま求められること</vt:lpstr>
      <vt:lpstr>モニタリング業務のPrinciple（あるべき姿）</vt:lpstr>
      <vt:lpstr>モニタリング業務のPrinciple（あるべき姿） ～　R&amp;D Head Club WG 2追加　～</vt:lpstr>
      <vt:lpstr>PowerPoint プレゼンテーション</vt:lpstr>
      <vt:lpstr>PowerPoint プレゼンテーション</vt:lpstr>
      <vt:lpstr>PowerPoint プレゼンテーション</vt:lpstr>
      <vt:lpstr>モニタリング業務のPrinciple（あるべき姿）</vt:lpstr>
      <vt:lpstr>PowerPoint プレゼンテーション</vt:lpstr>
      <vt:lpstr>CRAに求められる資質・Mind</vt:lpstr>
      <vt:lpstr>PowerPoint プレゼンテーション</vt:lpstr>
      <vt:lpstr>各段階において留意すべきこと</vt:lpstr>
      <vt:lpstr>On-site / Off-site Monitoringの適正化</vt:lpstr>
      <vt:lpstr>継続して成長・改善し続けるために・・・</vt:lpstr>
      <vt:lpstr>最後に・・・</vt:lpstr>
      <vt:lpstr>参考資料</vt:lpstr>
      <vt:lpstr>PowerPoint プレゼンテーション</vt:lpstr>
      <vt:lpstr>アンケート調査項目　①</vt:lpstr>
      <vt:lpstr>アンケート調査項目　②</vt:lpstr>
      <vt:lpstr>PowerPoint プレゼンテーション</vt:lpstr>
      <vt:lpstr>PowerPoint プレゼンテーション</vt:lpstr>
    </vt:vector>
  </TitlesOfParts>
  <Company>EPS Co.,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10041608</dc:creator>
  <cp:lastModifiedBy>Nakamura, Ai(GDCR)中村 亜依</cp:lastModifiedBy>
  <cp:revision>1122</cp:revision>
  <cp:lastPrinted>2020-10-23T05:25:57Z</cp:lastPrinted>
  <dcterms:created xsi:type="dcterms:W3CDTF">2013-10-25T06:27:26Z</dcterms:created>
  <dcterms:modified xsi:type="dcterms:W3CDTF">2020-11-29T07:19:03Z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1cdd7e6f-cd6b-43b1-a80a-838bdd91a7bf</vt:lpwstr>
  </property>
  <property fmtid="{D5CDD505-2E9C-101B-9397-08002B2CF9AE}" pid="3" name="bjSaver">
    <vt:lpwstr>wdXmM65DKn1PvFqNlaT0jZg+0DOEh6AD</vt:lpwstr>
  </property>
  <property fmtid="{D5CDD505-2E9C-101B-9397-08002B2CF9AE}" pid="4" name="ContentTypeId">
    <vt:lpwstr>0x0101003C9D2B6C07955A49BE2436863524FE23</vt:lpwstr>
  </property>
  <property fmtid="{D5CDD505-2E9C-101B-9397-08002B2CF9AE}" pid="5" name="_NewReviewCycle">
    <vt:lpwstr/>
  </property>
  <property fmtid="{D5CDD505-2E9C-101B-9397-08002B2CF9AE}" pid="6"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7" name="bjDocumentLabelXML-0">
    <vt:lpwstr>ames.com/2008/01/sie/internal/label"&gt;&lt;element uid="72a5d865-2c9e-41bb-b8a0-b31322cd1ede" value="" /&gt;&lt;/sisl&gt;</vt:lpwstr>
  </property>
  <property fmtid="{D5CDD505-2E9C-101B-9397-08002B2CF9AE}" pid="8" name="bjDocumentSecurityLabel">
    <vt:lpwstr>Not Classified</vt:lpwstr>
  </property>
</Properties>
</file>